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</p:sldIdLst>
  <p:sldSz cy="6858000" cx="12192000"/>
  <p:notesSz cx="6858000" cy="9144000"/>
  <p:embeddedFontLst>
    <p:embeddedFont>
      <p:font typeface="Arial Narrow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8" roundtripDataSignature="AMtx7mjWTz5o63JvPI4jBgYV60xE5BYN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B124C3C-9B78-4AD0-93A3-FDF313F85B72}">
  <a:tblStyle styleId="{CB124C3C-9B78-4AD0-93A3-FDF313F85B7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font" Target="fonts/ArialNarrow-bold.fntdata"/><Relationship Id="rId30" Type="http://schemas.openxmlformats.org/officeDocument/2006/relationships/slide" Target="slides/slide24.xml"/><Relationship Id="rId74" Type="http://schemas.openxmlformats.org/officeDocument/2006/relationships/font" Target="fonts/ArialNarrow-regular.fntdata"/><Relationship Id="rId33" Type="http://schemas.openxmlformats.org/officeDocument/2006/relationships/slide" Target="slides/slide27.xml"/><Relationship Id="rId77" Type="http://schemas.openxmlformats.org/officeDocument/2006/relationships/font" Target="fonts/ArialNarrow-boldItalic.fntdata"/><Relationship Id="rId32" Type="http://schemas.openxmlformats.org/officeDocument/2006/relationships/slide" Target="slides/slide26.xml"/><Relationship Id="rId76" Type="http://schemas.openxmlformats.org/officeDocument/2006/relationships/font" Target="fonts/ArialNarrow-italic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8" Type="http://customschemas.google.com/relationships/presentationmetadata" Target="meta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/>
          <p:nvPr>
            <p:ph idx="1" type="body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0" name="Google Shape;170;p1:notes"/>
          <p:cNvSpPr/>
          <p:nvPr>
            <p:ph idx="2" type="sldImg"/>
          </p:nvPr>
        </p:nvSpPr>
        <p:spPr>
          <a:xfrm>
            <a:off x="-212725" y="387350"/>
            <a:ext cx="7435850" cy="41830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49311648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49311648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49311648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49311648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49848cac9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49848cac9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5" Type="http://schemas.openxmlformats.org/officeDocument/2006/relationships/image" Target="../media/image2.png"/><Relationship Id="rId14" Type="http://schemas.openxmlformats.org/officeDocument/2006/relationships/hyperlink" Target="http://www.noaa.gov/weather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://www.noaa.gov/satellites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/>
          <p:nvPr/>
        </p:nvSpPr>
        <p:spPr>
          <a:xfrm>
            <a:off x="547747" y="0"/>
            <a:ext cx="116412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/>
          <p:nvPr>
            <p:ph idx="2" type="pic"/>
          </p:nvPr>
        </p:nvSpPr>
        <p:spPr>
          <a:xfrm>
            <a:off x="550101" y="4267200"/>
            <a:ext cx="116388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66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66"/>
          <p:cNvSpPr txBox="1"/>
          <p:nvPr>
            <p:ph idx="3" type="body"/>
          </p:nvPr>
        </p:nvSpPr>
        <p:spPr>
          <a:xfrm>
            <a:off x="1040445" y="3733800"/>
            <a:ext cx="17272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b="0" i="0" sz="2133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66"/>
          <p:cNvSpPr txBox="1"/>
          <p:nvPr>
            <p:ph idx="4" type="body"/>
          </p:nvPr>
        </p:nvSpPr>
        <p:spPr>
          <a:xfrm>
            <a:off x="3352800" y="768745"/>
            <a:ext cx="8128000" cy="1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5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66"/>
          <p:cNvSpPr txBox="1"/>
          <p:nvPr>
            <p:ph idx="5" type="body"/>
          </p:nvPr>
        </p:nvSpPr>
        <p:spPr>
          <a:xfrm>
            <a:off x="3353383" y="2262187"/>
            <a:ext cx="8123200" cy="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3733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66"/>
          <p:cNvSpPr txBox="1"/>
          <p:nvPr>
            <p:ph idx="6" type="body"/>
          </p:nvPr>
        </p:nvSpPr>
        <p:spPr>
          <a:xfrm>
            <a:off x="3352800" y="3311237"/>
            <a:ext cx="8128000" cy="6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3" name="Google Shape;23;p66"/>
          <p:cNvCxnSpPr/>
          <p:nvPr/>
        </p:nvCxnSpPr>
        <p:spPr>
          <a:xfrm>
            <a:off x="3047999" y="609600"/>
            <a:ext cx="0" cy="34732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" name="Google Shape;24;p6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66"/>
          <p:cNvGrpSpPr/>
          <p:nvPr/>
        </p:nvGrpSpPr>
        <p:grpSpPr>
          <a:xfrm>
            <a:off x="-40517" y="-3048"/>
            <a:ext cx="629920" cy="6861048"/>
            <a:chOff x="-15240" y="-3048"/>
            <a:chExt cx="472440" cy="6861048"/>
          </a:xfrm>
        </p:grpSpPr>
        <p:sp>
          <p:nvSpPr>
            <p:cNvPr id="26" name="Google Shape;26;p66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66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28" name="Google Shape;28;p66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29" name="Google Shape;29;p66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30" name="Google Shape;30;p66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31" name="Google Shape;31;p66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32" name="Google Shape;32;p66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33" name="Google Shape;33;p66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oogle Shape;34;p66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35" name="Google Shape;35;p66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36" name="Google Shape;36;p66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7" name="Google Shape;37;p66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8" name="Google Shape;38;p66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" name="Google Shape;39;p66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0" name="Google Shape;40;p66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" name="Google Shape;41;p66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42" name="Google Shape;42;p66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6" name="Google Shape;96;p7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7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7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9311648a0_0_5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349311648a0_0_5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g349311648a0_0_5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9848cac90_0_8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29" name="Google Shape;129;g349848cac90_0_8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30" name="Google Shape;130;g349848cac90_0_8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9848cac90_0_8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3" name="Google Shape;133;g349848cac90_0_8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9848cac90_0_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6" name="Google Shape;136;g349848cac90_0_9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7" name="Google Shape;137;g349848cac90_0_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9848cac90_0_9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0" name="Google Shape;140;g349848cac90_0_94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1" name="Google Shape;141;g349848cac90_0_94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2" name="Google Shape;142;g349848cac90_0_9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9848cac90_0_9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5" name="Google Shape;145;g349848cac90_0_9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7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67"/>
          <p:cNvSpPr txBox="1"/>
          <p:nvPr>
            <p:ph idx="10" type="dt"/>
          </p:nvPr>
        </p:nvSpPr>
        <p:spPr>
          <a:xfrm>
            <a:off x="8" y="647704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7"/>
          <p:cNvSpPr txBox="1"/>
          <p:nvPr>
            <p:ph idx="11" type="ftr"/>
          </p:nvPr>
        </p:nvSpPr>
        <p:spPr>
          <a:xfrm>
            <a:off x="4165603" y="6492917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7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67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67"/>
          <p:cNvSpPr txBox="1"/>
          <p:nvPr>
            <p:ph idx="2" type="body"/>
          </p:nvPr>
        </p:nvSpPr>
        <p:spPr>
          <a:xfrm>
            <a:off x="304800" y="762003"/>
            <a:ext cx="11480800" cy="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9848cac90_0_102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8" name="Google Shape;148;g349848cac90_0_102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9" name="Google Shape;149;g349848cac90_0_10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9848cac90_0_106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52" name="Google Shape;152;g349848cac90_0_1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9848cac90_0_10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49848cac90_0_10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56" name="Google Shape;156;g349848cac90_0_10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7" name="Google Shape;157;g349848cac90_0_10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8" name="Google Shape;158;g349848cac90_0_1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9848cac90_0_115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61" name="Google Shape;161;g349848cac90_0_1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9848cac90_0_118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g349848cac90_0_118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5" name="Google Shape;165;g349848cac90_0_1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9848cac90_0_1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9848cac90_0_7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Google Shape;125;g349848cac90_0_7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6" name="Google Shape;126;g349848cac90_0_7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37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4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1.png"/><Relationship Id="rId8" Type="http://schemas.openxmlformats.org/officeDocument/2006/relationships/image" Target="../media/image6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doi.org/10.1175/BAMS-D-22-0217.1" TargetMode="External"/><Relationship Id="rId4" Type="http://schemas.openxmlformats.org/officeDocument/2006/relationships/hyperlink" Target="https://doi.org/10.1175/BAMS-D-22-0278.1" TargetMode="External"/><Relationship Id="rId5" Type="http://schemas.openxmlformats.org/officeDocument/2006/relationships/hyperlink" Target="https://doi.org/10.1175/BAMS-D-24-0015.1" TargetMode="External"/><Relationship Id="rId6" Type="http://schemas.openxmlformats.org/officeDocument/2006/relationships/hyperlink" Target="https://doi.org/10.1175/BAMS-D-24-0140.1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National Weather Service </a:t>
            </a:r>
            <a:endParaRPr/>
          </a:p>
        </p:txBody>
      </p:sp>
      <p:sp>
        <p:nvSpPr>
          <p:cNvPr id="173" name="Google Shape;173;p1"/>
          <p:cNvSpPr txBox="1"/>
          <p:nvPr>
            <p:ph idx="4" type="body"/>
          </p:nvPr>
        </p:nvSpPr>
        <p:spPr>
          <a:xfrm>
            <a:off x="3167888" y="565533"/>
            <a:ext cx="9024112" cy="19490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5700"/>
              <a:t>An overview on derechos </a:t>
            </a:r>
            <a:endParaRPr sz="5700"/>
          </a:p>
        </p:txBody>
      </p:sp>
      <p:sp>
        <p:nvSpPr>
          <p:cNvPr id="174" name="Google Shape;174;p1"/>
          <p:cNvSpPr txBox="1"/>
          <p:nvPr>
            <p:ph idx="5" type="body"/>
          </p:nvPr>
        </p:nvSpPr>
        <p:spPr>
          <a:xfrm>
            <a:off x="3167888" y="2299991"/>
            <a:ext cx="8123200" cy="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Brian Squitieri, Ph.D.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/>
              <a:t>Storm Prediction Center</a:t>
            </a:r>
            <a:endParaRPr sz="4000"/>
          </a:p>
        </p:txBody>
      </p:sp>
      <p:pic>
        <p:nvPicPr>
          <p:cNvPr descr="https://lh4.googleusercontent.com/cRcAmvdtIuDAGzAodxTWLTVnk5Oj5Z5MQNeEGXqKedj1uZmYFpRiHl38LuApdl-RXGX9y9FkvafmEjp78ePMRuDhG02gvYBIpfqIL3S7UD-9sc2irwHUiixv2hE_Hk33E8wR4zelwLI" id="175" name="Google Shape;175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04" l="2855" r="2561" t="6894"/>
          <a:stretch/>
        </p:blipFill>
        <p:spPr>
          <a:xfrm>
            <a:off x="554181" y="4114800"/>
            <a:ext cx="11656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orm prediction center" id="176" name="Google Shape;17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3200" y="3225800"/>
            <a:ext cx="1625600" cy="7721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Defining Derechos</a:t>
            </a:r>
            <a:endParaRPr/>
          </a:p>
        </p:txBody>
      </p:sp>
      <p:sp>
        <p:nvSpPr>
          <p:cNvPr id="291" name="Google Shape;291;p10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4832"/>
              <a:buFont typeface="Arial"/>
              <a:buChar char="•"/>
            </a:pPr>
            <a:r>
              <a:rPr lang="en-US" sz="3300"/>
              <a:t>Corfidi et al. (2016) proposed a new derecho definition: </a:t>
            </a:r>
            <a:endParaRPr sz="3300"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37592"/>
              <a:buChar char="•"/>
            </a:pPr>
            <a:r>
              <a:rPr lang="en-US" sz="2200"/>
              <a:t>“A family of damaging downburst clusters associated with a forward-propagating, mesoscale convective system (MCS) that, during part of its existence, displays evidence of one or more sustained bow echoes with mesoscale vortices and/or rear-inflow jets.”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81074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15315"/>
              <a:buFont typeface="Arial"/>
              <a:buChar char="•"/>
            </a:pPr>
            <a:r>
              <a:rPr lang="en-US" sz="3000"/>
              <a:t>The proposed definition would exclude serial squall line events, which were hypothesized to be driven primarily be downward momentum transport of the synoptic flow aloft.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15315"/>
              <a:buFont typeface="Arial"/>
              <a:buNone/>
            </a:pPr>
            <a:r>
              <a:t/>
            </a:r>
            <a:endParaRPr sz="3000"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15315"/>
              <a:buFont typeface="Arial"/>
              <a:buChar char="•"/>
            </a:pPr>
            <a:r>
              <a:rPr lang="en-US" sz="3000"/>
              <a:t>The purpose of this definition modification was to associate the phrase ‘derecho’ to a phenomenological occurrence.</a:t>
            </a:r>
            <a:endParaRPr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37592"/>
              <a:buChar char="•"/>
            </a:pPr>
            <a:r>
              <a:rPr lang="en-US" sz="2200"/>
              <a:t>A phenomena is a unique observation, driven by a specific cause, that is recurrent in nature.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Derecho Classification</a:t>
            </a:r>
            <a:endParaRPr/>
          </a:p>
        </p:txBody>
      </p:sp>
      <p:sp>
        <p:nvSpPr>
          <p:cNvPr id="297" name="Google Shape;297;p11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What are the quantitative criteria that a wind swath must meet to be classified as a derecho?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" name="Google Shape;302;p12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{CB124C3C-9B78-4AD0-93A3-FDF313F85B72}</a:tableStyleId>
              </a:tblPr>
              <a:tblGrid>
                <a:gridCol w="526775"/>
                <a:gridCol w="3597975"/>
                <a:gridCol w="1918250"/>
                <a:gridCol w="2057400"/>
                <a:gridCol w="2216500"/>
                <a:gridCol w="1875100"/>
              </a:tblGrid>
              <a:tr h="36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 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Johns and Hirt (1987)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JH87</a:t>
                      </a:r>
                      <a:endParaRPr/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Bentley and Mote (1998)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BM98 </a:t>
                      </a:r>
                      <a:endParaRPr sz="1400" u="none" cap="none" strike="noStrike"/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Bentley and Sparks (2003)  </a:t>
                      </a:r>
                      <a:endParaRPr/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Coniglio and Stensrud (2004)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CS04  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Corfidi et al. (2016)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215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Years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1980-1983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1986-1995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1986-2000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1986-2001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2010-2014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215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N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70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112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230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244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365 (25)</a:t>
                      </a:r>
                      <a:endParaRPr sz="16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377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Type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Progressive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Serial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Progressive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Serial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Progressive Serial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Progressive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Serial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Progressive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1149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There must be a concentrated area of convective wind gusts exceeding 26 m s</a:t>
                      </a:r>
                      <a:r>
                        <a:rPr baseline="30000" lang="en-US" sz="1400" u="none" cap="none" strike="noStrike"/>
                        <a:t>-1</a:t>
                      </a:r>
                      <a:r>
                        <a:rPr lang="en-US" sz="1400" u="none" cap="none" strike="noStrike"/>
                        <a:t> with a major axis path length of at least 400 km.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Like JH87, but for a path length of 650 km (N = 25 cases that met this length criteria).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1149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2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There must be at least 3 reports (separated by 64 km) of F1 damage or 33+ m s</a:t>
                      </a:r>
                      <a:r>
                        <a:rPr baseline="30000" lang="en-US" sz="1400" u="none" cap="none" strike="noStrike"/>
                        <a:t>-1</a:t>
                      </a:r>
                      <a:r>
                        <a:rPr lang="en-US" sz="1400" u="none" cap="none" strike="noStrike"/>
                        <a:t> wind gusts during the MCS stage.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Not Used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BM98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Low end: BM98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Moderate: JH87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 end: Like JH87, but 3 reports must exceed 38 m s</a:t>
                      </a:r>
                      <a:r>
                        <a:rPr baseline="30000" lang="en-US" sz="1400" u="none" cap="none" strike="noStrike"/>
                        <a:t>-1</a:t>
                      </a:r>
                      <a:r>
                        <a:rPr lang="en-US" sz="1400" u="none" cap="none" strike="noStrike"/>
                        <a:t>, with 2 occurring at MCS stage.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BM98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724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 more than 3 h can elapse between successive reports.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 more than 2 h can elapse between successive reports.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BM98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Like JH87, but for 2.5 h.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 more than 1 h elapsed between successive reports.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570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Wind reports must have chronological progression.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956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5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The associated MCS must have spatial or temporal continuity in</a:t>
                      </a:r>
                      <a:r>
                        <a:rPr lang="en-US" sz="1200" u="none" cap="none" strike="noStrike"/>
                        <a:t> </a:t>
                      </a:r>
                      <a:r>
                        <a:rPr lang="en-US" sz="1400" u="none" cap="none" strike="noStrike"/>
                        <a:t>surface pressure or wind fields.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Continuity confirmed when no more than 2º lat/lon separation occurs between reports.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BM98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Like BM98, but no more than 200 km allowed between any reports in the swath.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Like CS04, but no more than 100 km allowed between any reports in the swath.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763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6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All damage swaths must accompany the same MCS based on radar data.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MCS confirmed by temporally mapping wind reports without radar data.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BM98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 in 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Focusing the Derecho Definition</a:t>
            </a:r>
            <a:endParaRPr/>
          </a:p>
        </p:txBody>
      </p:sp>
      <p:sp>
        <p:nvSpPr>
          <p:cNvPr id="308" name="Google Shape;308;p13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Varying quantitative criteria classifying derechos introduces sensitivity to spatial climatology and overall annual frequency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Previous derecho studies evaluated events over smaller periods of time, which can also influence climatology results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A need arises for a more consistently applied definition and associated quantitative criteria to better understand the mechanisms and ambient environments supporting the most intense, destructive wind swaths. Can also derive a more accurate spatial climatology.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"/>
          <p:cNvSpPr txBox="1"/>
          <p:nvPr>
            <p:ph type="title"/>
          </p:nvPr>
        </p:nvSpPr>
        <p:spPr>
          <a:xfrm>
            <a:off x="304800" y="272595"/>
            <a:ext cx="114807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Focusing the Derecho Definition</a:t>
            </a:r>
            <a:endParaRPr/>
          </a:p>
        </p:txBody>
      </p:sp>
      <p:sp>
        <p:nvSpPr>
          <p:cNvPr id="314" name="Google Shape;314;p14"/>
          <p:cNvSpPr txBox="1"/>
          <p:nvPr>
            <p:ph idx="1" type="body"/>
          </p:nvPr>
        </p:nvSpPr>
        <p:spPr>
          <a:xfrm>
            <a:off x="232300" y="13472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-54800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Char char="•"/>
            </a:pPr>
            <a:r>
              <a:rPr lang="en-US" sz="3600"/>
              <a:t>In agreement with Corfidi et al. (2016), the first step to better understanding derechos would be to define these events in a phenomenological sense. </a:t>
            </a:r>
            <a:endParaRPr/>
          </a:p>
          <a:p>
            <a:pPr indent="0" lvl="0" marL="33865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161616"/>
              <a:buNone/>
            </a:pPr>
            <a:r>
              <a:t/>
            </a:r>
            <a:endParaRPr sz="3600"/>
          </a:p>
          <a:p>
            <a:pPr indent="-54800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Char char="•"/>
            </a:pPr>
            <a:r>
              <a:rPr lang="en-US" sz="3600"/>
              <a:t>In tradition with many earlier studies, an intensity component to derechos is necessary to make such events phenomenally distinct. 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None/>
            </a:pPr>
            <a:r>
              <a:t/>
            </a:r>
            <a:endParaRPr sz="3600"/>
          </a:p>
          <a:p>
            <a:pPr indent="-54800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Char char="•"/>
            </a:pPr>
            <a:r>
              <a:rPr lang="en-US" sz="3600"/>
              <a:t>Defining derechos as widespread severe wind swaths originating from self-organized, cold-pool driven MCSs (as in Corfidi et al. 2016) accomplishes the ‘phenomenological’ component of the definition. 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None/>
            </a:pPr>
            <a:r>
              <a:t/>
            </a:r>
            <a:endParaRPr sz="3600"/>
          </a:p>
          <a:p>
            <a:pPr indent="-54800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Char char="•"/>
            </a:pPr>
            <a:r>
              <a:rPr lang="en-US" sz="3600"/>
              <a:t>Past research has shown that the most impactful feature to derecho wind swaths was the existence of multiple embedded 33+ m s</a:t>
            </a:r>
            <a:r>
              <a:rPr baseline="30000" lang="en-US" sz="3600"/>
              <a:t>-1</a:t>
            </a:r>
            <a:r>
              <a:rPr lang="en-US" sz="3600"/>
              <a:t> wind gusts (Squitieri et al. 2023a, b). Including multiple 33+ m s</a:t>
            </a:r>
            <a:r>
              <a:rPr baseline="30000" lang="en-US" sz="3600"/>
              <a:t>-1</a:t>
            </a:r>
            <a:r>
              <a:rPr lang="en-US" sz="3600"/>
              <a:t> wind gusts will make derechos phenomenally distinct.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None/>
            </a:pPr>
            <a:r>
              <a:t/>
            </a:r>
            <a:endParaRPr sz="3600"/>
          </a:p>
          <a:p>
            <a:pPr indent="-54800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61616"/>
              <a:buFont typeface="Arial"/>
              <a:buChar char="•"/>
            </a:pPr>
            <a:r>
              <a:rPr lang="en-US" sz="3600"/>
              <a:t>Many past studies (going back to Johns and Hirt 1987) noted the distinct phenomenal occurrence of derechos moving faster (sometimes much faster) than the mean wind speed.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"/>
          <p:cNvSpPr txBox="1"/>
          <p:nvPr>
            <p:ph type="title"/>
          </p:nvPr>
        </p:nvSpPr>
        <p:spPr>
          <a:xfrm>
            <a:off x="781812" y="-3755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320" name="Google Shape;320;p15"/>
          <p:cNvSpPr txBox="1"/>
          <p:nvPr>
            <p:ph idx="1" type="body"/>
          </p:nvPr>
        </p:nvSpPr>
        <p:spPr>
          <a:xfrm>
            <a:off x="0" y="527177"/>
            <a:ext cx="1207922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Recall that progressive cold pools can be heavily influential on MCS forward (downwind) propagation.</a:t>
            </a:r>
            <a:endParaRPr sz="2000"/>
          </a:p>
        </p:txBody>
      </p:sp>
      <p:pic>
        <p:nvPicPr>
          <p:cNvPr id="321" name="Google Shape;3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242816"/>
            <a:ext cx="5473014" cy="261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9612" y="2248980"/>
            <a:ext cx="5910752" cy="35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5"/>
          <p:cNvSpPr/>
          <p:nvPr/>
        </p:nvSpPr>
        <p:spPr>
          <a:xfrm>
            <a:off x="5038344" y="5301361"/>
            <a:ext cx="4315968" cy="53035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5"/>
          <p:cNvSpPr/>
          <p:nvPr/>
        </p:nvSpPr>
        <p:spPr>
          <a:xfrm>
            <a:off x="4275572" y="3216529"/>
            <a:ext cx="2523744" cy="53035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10927080" y="5404104"/>
            <a:ext cx="539496" cy="5486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5"/>
          <p:cNvSpPr/>
          <p:nvPr/>
        </p:nvSpPr>
        <p:spPr>
          <a:xfrm>
            <a:off x="6117336" y="2368296"/>
            <a:ext cx="585216" cy="813816"/>
          </a:xfrm>
          <a:custGeom>
            <a:rect b="b" l="l" r="r" t="t"/>
            <a:pathLst>
              <a:path extrusionOk="0" h="813816" w="585216">
                <a:moveTo>
                  <a:pt x="0" y="0"/>
                </a:moveTo>
                <a:cubicBezTo>
                  <a:pt x="92964" y="119634"/>
                  <a:pt x="185928" y="239268"/>
                  <a:pt x="283464" y="374904"/>
                </a:cubicBezTo>
                <a:cubicBezTo>
                  <a:pt x="381000" y="510540"/>
                  <a:pt x="483108" y="662178"/>
                  <a:pt x="585216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5"/>
          <p:cNvSpPr/>
          <p:nvPr/>
        </p:nvSpPr>
        <p:spPr>
          <a:xfrm>
            <a:off x="7251192" y="3813048"/>
            <a:ext cx="941832" cy="813816"/>
          </a:xfrm>
          <a:custGeom>
            <a:rect b="b" l="l" r="r" t="t"/>
            <a:pathLst>
              <a:path extrusionOk="0" h="813816" w="941832">
                <a:moveTo>
                  <a:pt x="0" y="0"/>
                </a:moveTo>
                <a:cubicBezTo>
                  <a:pt x="120396" y="125730"/>
                  <a:pt x="240792" y="251460"/>
                  <a:pt x="356616" y="356616"/>
                </a:cubicBezTo>
                <a:cubicBezTo>
                  <a:pt x="472440" y="461772"/>
                  <a:pt x="597408" y="554736"/>
                  <a:pt x="694944" y="630936"/>
                </a:cubicBezTo>
                <a:cubicBezTo>
                  <a:pt x="792480" y="707136"/>
                  <a:pt x="867156" y="760476"/>
                  <a:pt x="941832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5"/>
          <p:cNvSpPr/>
          <p:nvPr/>
        </p:nvSpPr>
        <p:spPr>
          <a:xfrm>
            <a:off x="8257032" y="2889504"/>
            <a:ext cx="3353003" cy="2545398"/>
          </a:xfrm>
          <a:custGeom>
            <a:rect b="b" l="l" r="r" t="t"/>
            <a:pathLst>
              <a:path extrusionOk="0" h="2545398" w="3353003">
                <a:moveTo>
                  <a:pt x="0" y="1819656"/>
                </a:moveTo>
                <a:cubicBezTo>
                  <a:pt x="83058" y="1875282"/>
                  <a:pt x="166116" y="1930908"/>
                  <a:pt x="256032" y="1984248"/>
                </a:cubicBezTo>
                <a:cubicBezTo>
                  <a:pt x="345948" y="2037588"/>
                  <a:pt x="452628" y="2097024"/>
                  <a:pt x="539496" y="2139696"/>
                </a:cubicBezTo>
                <a:cubicBezTo>
                  <a:pt x="626364" y="2182368"/>
                  <a:pt x="777240" y="2240280"/>
                  <a:pt x="777240" y="2240280"/>
                </a:cubicBezTo>
                <a:lnTo>
                  <a:pt x="1042416" y="2350008"/>
                </a:lnTo>
                <a:cubicBezTo>
                  <a:pt x="1118616" y="2382012"/>
                  <a:pt x="1162812" y="2406396"/>
                  <a:pt x="1234440" y="2432304"/>
                </a:cubicBezTo>
                <a:cubicBezTo>
                  <a:pt x="1306068" y="2458212"/>
                  <a:pt x="1388364" y="2490216"/>
                  <a:pt x="1472184" y="2505456"/>
                </a:cubicBezTo>
                <a:cubicBezTo>
                  <a:pt x="1556004" y="2520696"/>
                  <a:pt x="1737360" y="2523744"/>
                  <a:pt x="1737360" y="2523744"/>
                </a:cubicBezTo>
                <a:cubicBezTo>
                  <a:pt x="1836420" y="2529840"/>
                  <a:pt x="1950720" y="2554224"/>
                  <a:pt x="2066544" y="2542032"/>
                </a:cubicBezTo>
                <a:cubicBezTo>
                  <a:pt x="2182368" y="2529840"/>
                  <a:pt x="2330196" y="2487168"/>
                  <a:pt x="2432304" y="2450592"/>
                </a:cubicBezTo>
                <a:cubicBezTo>
                  <a:pt x="2534412" y="2414016"/>
                  <a:pt x="2607564" y="2368296"/>
                  <a:pt x="2679192" y="2322576"/>
                </a:cubicBezTo>
                <a:cubicBezTo>
                  <a:pt x="2750820" y="2276856"/>
                  <a:pt x="2798064" y="2231136"/>
                  <a:pt x="2862072" y="2176272"/>
                </a:cubicBezTo>
                <a:cubicBezTo>
                  <a:pt x="2926080" y="2121408"/>
                  <a:pt x="3009900" y="2060448"/>
                  <a:pt x="3063240" y="1993392"/>
                </a:cubicBezTo>
                <a:cubicBezTo>
                  <a:pt x="3116580" y="1926336"/>
                  <a:pt x="3144012" y="1853184"/>
                  <a:pt x="3182112" y="1773936"/>
                </a:cubicBezTo>
                <a:cubicBezTo>
                  <a:pt x="3220212" y="1694688"/>
                  <a:pt x="3264408" y="1604772"/>
                  <a:pt x="3291840" y="1517904"/>
                </a:cubicBezTo>
                <a:cubicBezTo>
                  <a:pt x="3319272" y="1431036"/>
                  <a:pt x="3337560" y="1333500"/>
                  <a:pt x="3346704" y="1252728"/>
                </a:cubicBezTo>
                <a:cubicBezTo>
                  <a:pt x="3355848" y="1171956"/>
                  <a:pt x="3354324" y="1109472"/>
                  <a:pt x="3346704" y="1033272"/>
                </a:cubicBezTo>
                <a:cubicBezTo>
                  <a:pt x="3339084" y="957072"/>
                  <a:pt x="3320796" y="876300"/>
                  <a:pt x="3300984" y="795528"/>
                </a:cubicBezTo>
                <a:cubicBezTo>
                  <a:pt x="3281172" y="714756"/>
                  <a:pt x="3253740" y="623316"/>
                  <a:pt x="3227832" y="548640"/>
                </a:cubicBezTo>
                <a:cubicBezTo>
                  <a:pt x="3201924" y="473964"/>
                  <a:pt x="3180588" y="402336"/>
                  <a:pt x="3145536" y="347472"/>
                </a:cubicBezTo>
                <a:cubicBezTo>
                  <a:pt x="3110484" y="292608"/>
                  <a:pt x="3066288" y="277368"/>
                  <a:pt x="3017520" y="219456"/>
                </a:cubicBezTo>
                <a:cubicBezTo>
                  <a:pt x="2968752" y="161544"/>
                  <a:pt x="2910840" y="80772"/>
                  <a:pt x="2852928" y="0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5"/>
          <p:cNvSpPr/>
          <p:nvPr/>
        </p:nvSpPr>
        <p:spPr>
          <a:xfrm rot="3555824">
            <a:off x="11409937" y="2929786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5"/>
          <p:cNvSpPr/>
          <p:nvPr/>
        </p:nvSpPr>
        <p:spPr>
          <a:xfrm rot="-8232255">
            <a:off x="7226753" y="4138854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5"/>
          <p:cNvSpPr/>
          <p:nvPr/>
        </p:nvSpPr>
        <p:spPr>
          <a:xfrm rot="-8965612">
            <a:off x="8367131" y="4977357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5"/>
          <p:cNvSpPr/>
          <p:nvPr/>
        </p:nvSpPr>
        <p:spPr>
          <a:xfrm rot="-10053526">
            <a:off x="9335595" y="5365750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5"/>
          <p:cNvSpPr/>
          <p:nvPr/>
        </p:nvSpPr>
        <p:spPr>
          <a:xfrm rot="9936978">
            <a:off x="10303550" y="5407752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5"/>
          <p:cNvSpPr/>
          <p:nvPr/>
        </p:nvSpPr>
        <p:spPr>
          <a:xfrm rot="8261174">
            <a:off x="11125260" y="4984258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5"/>
          <p:cNvSpPr/>
          <p:nvPr/>
        </p:nvSpPr>
        <p:spPr>
          <a:xfrm rot="6447804">
            <a:off x="11561470" y="4192874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5"/>
          <p:cNvSpPr/>
          <p:nvPr/>
        </p:nvSpPr>
        <p:spPr>
          <a:xfrm rot="-7587804">
            <a:off x="6034148" y="2743714"/>
            <a:ext cx="452298" cy="48463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5"/>
          <p:cNvSpPr/>
          <p:nvPr/>
        </p:nvSpPr>
        <p:spPr>
          <a:xfrm>
            <a:off x="1429938" y="2853875"/>
            <a:ext cx="2278706" cy="1079147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5"/>
          <p:cNvSpPr/>
          <p:nvPr/>
        </p:nvSpPr>
        <p:spPr>
          <a:xfrm rot="10800000">
            <a:off x="94592" y="3994036"/>
            <a:ext cx="515008" cy="15270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5"/>
          <p:cNvSpPr/>
          <p:nvPr/>
        </p:nvSpPr>
        <p:spPr>
          <a:xfrm>
            <a:off x="478110" y="3994037"/>
            <a:ext cx="1067321" cy="15270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5"/>
          <p:cNvSpPr txBox="1"/>
          <p:nvPr/>
        </p:nvSpPr>
        <p:spPr>
          <a:xfrm>
            <a:off x="405696" y="3842706"/>
            <a:ext cx="10827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5"/>
          <p:cNvSpPr/>
          <p:nvPr/>
        </p:nvSpPr>
        <p:spPr>
          <a:xfrm>
            <a:off x="148908" y="3405584"/>
            <a:ext cx="823030" cy="18591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5"/>
          <p:cNvSpPr/>
          <p:nvPr/>
        </p:nvSpPr>
        <p:spPr>
          <a:xfrm>
            <a:off x="156531" y="2987417"/>
            <a:ext cx="1020628" cy="2192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5"/>
          <p:cNvSpPr/>
          <p:nvPr/>
        </p:nvSpPr>
        <p:spPr>
          <a:xfrm>
            <a:off x="124025" y="2582912"/>
            <a:ext cx="1255093" cy="2633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5"/>
          <p:cNvSpPr/>
          <p:nvPr/>
        </p:nvSpPr>
        <p:spPr>
          <a:xfrm>
            <a:off x="94592" y="5983043"/>
            <a:ext cx="823030" cy="2075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5"/>
          <p:cNvSpPr/>
          <p:nvPr/>
        </p:nvSpPr>
        <p:spPr>
          <a:xfrm>
            <a:off x="90385" y="5543331"/>
            <a:ext cx="1020628" cy="2192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5"/>
          <p:cNvSpPr/>
          <p:nvPr/>
        </p:nvSpPr>
        <p:spPr>
          <a:xfrm>
            <a:off x="99143" y="5098944"/>
            <a:ext cx="1123516" cy="30191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5"/>
          <p:cNvSpPr/>
          <p:nvPr/>
        </p:nvSpPr>
        <p:spPr>
          <a:xfrm>
            <a:off x="148908" y="6573931"/>
            <a:ext cx="583434" cy="1947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90385" y="6530645"/>
            <a:ext cx="7525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5"/>
          <p:cNvSpPr/>
          <p:nvPr/>
        </p:nvSpPr>
        <p:spPr>
          <a:xfrm rot="-4980808">
            <a:off x="1428211" y="3791723"/>
            <a:ext cx="353448" cy="23478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5"/>
          <p:cNvSpPr/>
          <p:nvPr/>
        </p:nvSpPr>
        <p:spPr>
          <a:xfrm rot="-3699717">
            <a:off x="1433057" y="3764469"/>
            <a:ext cx="72108" cy="66580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5"/>
          <p:cNvSpPr/>
          <p:nvPr/>
        </p:nvSpPr>
        <p:spPr>
          <a:xfrm>
            <a:off x="3965417" y="6627438"/>
            <a:ext cx="1296351" cy="1947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5"/>
          <p:cNvSpPr/>
          <p:nvPr/>
        </p:nvSpPr>
        <p:spPr>
          <a:xfrm>
            <a:off x="4725908" y="6604003"/>
            <a:ext cx="641483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5"/>
          <p:cNvSpPr txBox="1"/>
          <p:nvPr/>
        </p:nvSpPr>
        <p:spPr>
          <a:xfrm>
            <a:off x="4124115" y="6501945"/>
            <a:ext cx="6651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1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5"/>
          <p:cNvSpPr/>
          <p:nvPr/>
        </p:nvSpPr>
        <p:spPr>
          <a:xfrm rot="305481">
            <a:off x="3230648" y="6199342"/>
            <a:ext cx="561315" cy="605206"/>
          </a:xfrm>
          <a:prstGeom prst="arc">
            <a:avLst>
              <a:gd fmla="val 16230336" name="adj1"/>
              <a:gd fmla="val 0" name="adj2"/>
            </a:avLst>
          </a:prstGeom>
          <a:noFill/>
          <a:ln cap="flat" cmpd="sng" w="5715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5"/>
          <p:cNvSpPr/>
          <p:nvPr/>
        </p:nvSpPr>
        <p:spPr>
          <a:xfrm flipH="1" rot="5400000">
            <a:off x="3778225" y="6388607"/>
            <a:ext cx="123773" cy="102902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5"/>
          <p:cNvSpPr/>
          <p:nvPr/>
        </p:nvSpPr>
        <p:spPr>
          <a:xfrm flipH="1" rot="3127075">
            <a:off x="3718622" y="6254622"/>
            <a:ext cx="142684" cy="114310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5"/>
          <p:cNvSpPr/>
          <p:nvPr/>
        </p:nvSpPr>
        <p:spPr>
          <a:xfrm rot="1429022">
            <a:off x="3789289" y="6231235"/>
            <a:ext cx="601793" cy="33272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5"/>
          <p:cNvSpPr/>
          <p:nvPr/>
        </p:nvSpPr>
        <p:spPr>
          <a:xfrm rot="1429022">
            <a:off x="4338209" y="6237875"/>
            <a:ext cx="601793" cy="33272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2485292" y="4724399"/>
            <a:ext cx="1582615" cy="1653771"/>
          </a:xfrm>
          <a:custGeom>
            <a:rect b="b" l="l" r="r" t="t"/>
            <a:pathLst>
              <a:path extrusionOk="0" h="1446485" w="1444819">
                <a:moveTo>
                  <a:pt x="1288720" y="524818"/>
                </a:moveTo>
                <a:cubicBezTo>
                  <a:pt x="1359059" y="591249"/>
                  <a:pt x="1380551" y="632280"/>
                  <a:pt x="1405951" y="712387"/>
                </a:cubicBezTo>
                <a:cubicBezTo>
                  <a:pt x="1431351" y="792494"/>
                  <a:pt x="1435259" y="913633"/>
                  <a:pt x="1441120" y="1005464"/>
                </a:cubicBezTo>
                <a:cubicBezTo>
                  <a:pt x="1446982" y="1097295"/>
                  <a:pt x="1445028" y="1196941"/>
                  <a:pt x="1441120" y="1263372"/>
                </a:cubicBezTo>
                <a:cubicBezTo>
                  <a:pt x="1437212" y="1329803"/>
                  <a:pt x="1433305" y="1376695"/>
                  <a:pt x="1417674" y="1404049"/>
                </a:cubicBezTo>
                <a:cubicBezTo>
                  <a:pt x="1402043" y="1431403"/>
                  <a:pt x="1382505" y="1421634"/>
                  <a:pt x="1347336" y="1427495"/>
                </a:cubicBezTo>
                <a:cubicBezTo>
                  <a:pt x="1312167" y="1433357"/>
                  <a:pt x="1265274" y="1458757"/>
                  <a:pt x="1206659" y="1439218"/>
                </a:cubicBezTo>
                <a:cubicBezTo>
                  <a:pt x="1148043" y="1419680"/>
                  <a:pt x="995643" y="1310264"/>
                  <a:pt x="995643" y="1310264"/>
                </a:cubicBezTo>
                <a:cubicBezTo>
                  <a:pt x="849104" y="1218433"/>
                  <a:pt x="489597" y="1048448"/>
                  <a:pt x="327428" y="888233"/>
                </a:cubicBezTo>
                <a:cubicBezTo>
                  <a:pt x="165259" y="728018"/>
                  <a:pt x="67566" y="489649"/>
                  <a:pt x="22628" y="348972"/>
                </a:cubicBezTo>
                <a:cubicBezTo>
                  <a:pt x="-22310" y="208295"/>
                  <a:pt x="5043" y="100833"/>
                  <a:pt x="57797" y="44172"/>
                </a:cubicBezTo>
                <a:cubicBezTo>
                  <a:pt x="110551" y="-12489"/>
                  <a:pt x="241459" y="-2720"/>
                  <a:pt x="339151" y="9003"/>
                </a:cubicBezTo>
                <a:cubicBezTo>
                  <a:pt x="436843" y="20726"/>
                  <a:pt x="536490" y="63710"/>
                  <a:pt x="643951" y="114510"/>
                </a:cubicBezTo>
                <a:cubicBezTo>
                  <a:pt x="751412" y="165310"/>
                  <a:pt x="874505" y="245418"/>
                  <a:pt x="983920" y="313803"/>
                </a:cubicBezTo>
                <a:cubicBezTo>
                  <a:pt x="1093335" y="382188"/>
                  <a:pt x="1218381" y="458387"/>
                  <a:pt x="1288720" y="524818"/>
                </a:cubicBezTo>
                <a:close/>
              </a:path>
            </a:pathLst>
          </a:custGeom>
          <a:gradFill>
            <a:gsLst>
              <a:gs pos="0">
                <a:srgbClr val="260ED4"/>
              </a:gs>
              <a:gs pos="50000">
                <a:srgbClr val="7B6AF6">
                  <a:alpha val="40000"/>
                </a:srgbClr>
              </a:gs>
              <a:gs pos="100000">
                <a:srgbClr val="C4B7F5">
                  <a:alpha val="49803"/>
                </a:srgbClr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5"/>
          <p:cNvSpPr/>
          <p:nvPr/>
        </p:nvSpPr>
        <p:spPr>
          <a:xfrm>
            <a:off x="1254883" y="2422310"/>
            <a:ext cx="1743811" cy="1378419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5"/>
          <p:cNvSpPr/>
          <p:nvPr/>
        </p:nvSpPr>
        <p:spPr>
          <a:xfrm rot="-278282">
            <a:off x="2270104" y="5359169"/>
            <a:ext cx="1542762" cy="1214762"/>
          </a:xfrm>
          <a:custGeom>
            <a:rect b="b" l="l" r="r" t="t"/>
            <a:pathLst>
              <a:path extrusionOk="0" h="977358" w="1417308">
                <a:moveTo>
                  <a:pt x="1376390" y="968859"/>
                </a:moveTo>
                <a:cubicBezTo>
                  <a:pt x="1315878" y="980065"/>
                  <a:pt x="1130981" y="974462"/>
                  <a:pt x="1046937" y="975583"/>
                </a:cubicBezTo>
                <a:cubicBezTo>
                  <a:pt x="962893" y="976704"/>
                  <a:pt x="928154" y="978945"/>
                  <a:pt x="872125" y="975583"/>
                </a:cubicBezTo>
                <a:cubicBezTo>
                  <a:pt x="816096" y="972221"/>
                  <a:pt x="780237" y="983427"/>
                  <a:pt x="710761" y="955412"/>
                </a:cubicBezTo>
                <a:cubicBezTo>
                  <a:pt x="641285" y="927397"/>
                  <a:pt x="559482" y="890419"/>
                  <a:pt x="455267" y="807495"/>
                </a:cubicBezTo>
                <a:cubicBezTo>
                  <a:pt x="351052" y="724571"/>
                  <a:pt x="160552" y="564327"/>
                  <a:pt x="85473" y="457871"/>
                </a:cubicBezTo>
                <a:cubicBezTo>
                  <a:pt x="10393" y="351415"/>
                  <a:pt x="15996" y="239356"/>
                  <a:pt x="4790" y="168759"/>
                </a:cubicBezTo>
                <a:cubicBezTo>
                  <a:pt x="-6416" y="98162"/>
                  <a:pt x="3669" y="62304"/>
                  <a:pt x="18237" y="34289"/>
                </a:cubicBezTo>
                <a:cubicBezTo>
                  <a:pt x="32805" y="6274"/>
                  <a:pt x="60819" y="-2691"/>
                  <a:pt x="92196" y="671"/>
                </a:cubicBezTo>
                <a:cubicBezTo>
                  <a:pt x="123573" y="4033"/>
                  <a:pt x="165034" y="27565"/>
                  <a:pt x="206496" y="54459"/>
                </a:cubicBezTo>
                <a:cubicBezTo>
                  <a:pt x="247958" y="81353"/>
                  <a:pt x="296143" y="128418"/>
                  <a:pt x="340967" y="162036"/>
                </a:cubicBezTo>
                <a:cubicBezTo>
                  <a:pt x="385791" y="195654"/>
                  <a:pt x="436216" y="218065"/>
                  <a:pt x="475437" y="256165"/>
                </a:cubicBezTo>
                <a:cubicBezTo>
                  <a:pt x="514657" y="294265"/>
                  <a:pt x="551637" y="340209"/>
                  <a:pt x="576290" y="390636"/>
                </a:cubicBezTo>
                <a:cubicBezTo>
                  <a:pt x="600943" y="441063"/>
                  <a:pt x="615511" y="516142"/>
                  <a:pt x="623355" y="558724"/>
                </a:cubicBezTo>
                <a:cubicBezTo>
                  <a:pt x="631199" y="601306"/>
                  <a:pt x="615511" y="620357"/>
                  <a:pt x="623355" y="646130"/>
                </a:cubicBezTo>
                <a:cubicBezTo>
                  <a:pt x="631199" y="671903"/>
                  <a:pt x="644646" y="695436"/>
                  <a:pt x="670420" y="713365"/>
                </a:cubicBezTo>
                <a:cubicBezTo>
                  <a:pt x="696193" y="731294"/>
                  <a:pt x="715243" y="743621"/>
                  <a:pt x="777996" y="753706"/>
                </a:cubicBezTo>
                <a:cubicBezTo>
                  <a:pt x="840749" y="763791"/>
                  <a:pt x="959531" y="770515"/>
                  <a:pt x="1046937" y="773877"/>
                </a:cubicBezTo>
                <a:cubicBezTo>
                  <a:pt x="1134343" y="777239"/>
                  <a:pt x="1252005" y="772756"/>
                  <a:pt x="1302431" y="773877"/>
                </a:cubicBezTo>
                <a:cubicBezTo>
                  <a:pt x="1352857" y="774998"/>
                  <a:pt x="1334928" y="769395"/>
                  <a:pt x="1349496" y="780601"/>
                </a:cubicBezTo>
                <a:cubicBezTo>
                  <a:pt x="1364064" y="791807"/>
                  <a:pt x="1379752" y="819821"/>
                  <a:pt x="1389837" y="841112"/>
                </a:cubicBezTo>
                <a:cubicBezTo>
                  <a:pt x="1399922" y="862403"/>
                  <a:pt x="1406646" y="890419"/>
                  <a:pt x="1410008" y="908348"/>
                </a:cubicBezTo>
                <a:cubicBezTo>
                  <a:pt x="1413370" y="926277"/>
                  <a:pt x="1436902" y="957653"/>
                  <a:pt x="1376390" y="968859"/>
                </a:cubicBezTo>
                <a:close/>
              </a:path>
            </a:pathLst>
          </a:custGeom>
          <a:gradFill>
            <a:gsLst>
              <a:gs pos="0">
                <a:srgbClr val="2E5980">
                  <a:alpha val="69803"/>
                </a:srgbClr>
              </a:gs>
              <a:gs pos="50000">
                <a:srgbClr val="9CC2E5">
                  <a:alpha val="69803"/>
                </a:srgbClr>
              </a:gs>
              <a:gs pos="100000">
                <a:srgbClr val="BBD6EE">
                  <a:alpha val="69803"/>
                </a:srgbClr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5"/>
          <p:cNvSpPr/>
          <p:nvPr/>
        </p:nvSpPr>
        <p:spPr>
          <a:xfrm rot="197900">
            <a:off x="6062861" y="2195675"/>
            <a:ext cx="3594716" cy="3107895"/>
          </a:xfrm>
          <a:custGeom>
            <a:rect b="b" l="l" r="r" t="t"/>
            <a:pathLst>
              <a:path extrusionOk="0" h="2895526" w="3230290">
                <a:moveTo>
                  <a:pt x="3214021" y="2892673"/>
                </a:moveTo>
                <a:cubicBezTo>
                  <a:pt x="3182645" y="2903879"/>
                  <a:pt x="3103083" y="2880346"/>
                  <a:pt x="3025762" y="2852331"/>
                </a:cubicBezTo>
                <a:cubicBezTo>
                  <a:pt x="2948441" y="2824316"/>
                  <a:pt x="2750097" y="2724584"/>
                  <a:pt x="2750097" y="2724584"/>
                </a:cubicBezTo>
                <a:cubicBezTo>
                  <a:pt x="2645882" y="2676399"/>
                  <a:pt x="2505809" y="2625973"/>
                  <a:pt x="2400474" y="2563220"/>
                </a:cubicBezTo>
                <a:cubicBezTo>
                  <a:pt x="2295139" y="2500467"/>
                  <a:pt x="2227903" y="2420905"/>
                  <a:pt x="2118085" y="2348067"/>
                </a:cubicBezTo>
                <a:cubicBezTo>
                  <a:pt x="2008267" y="2275229"/>
                  <a:pt x="1855868" y="2207993"/>
                  <a:pt x="1741568" y="2126190"/>
                </a:cubicBezTo>
                <a:cubicBezTo>
                  <a:pt x="1627268" y="2044387"/>
                  <a:pt x="1554429" y="1972669"/>
                  <a:pt x="1432285" y="1857249"/>
                </a:cubicBezTo>
                <a:cubicBezTo>
                  <a:pt x="1310141" y="1741828"/>
                  <a:pt x="1151018" y="1571499"/>
                  <a:pt x="1008703" y="1433667"/>
                </a:cubicBezTo>
                <a:cubicBezTo>
                  <a:pt x="866388" y="1295835"/>
                  <a:pt x="697179" y="1154640"/>
                  <a:pt x="578397" y="1030255"/>
                </a:cubicBezTo>
                <a:cubicBezTo>
                  <a:pt x="459615" y="905870"/>
                  <a:pt x="375571" y="803896"/>
                  <a:pt x="296009" y="687355"/>
                </a:cubicBezTo>
                <a:cubicBezTo>
                  <a:pt x="216447" y="570814"/>
                  <a:pt x="150333" y="428499"/>
                  <a:pt x="101027" y="331008"/>
                </a:cubicBezTo>
                <a:cubicBezTo>
                  <a:pt x="51721" y="233517"/>
                  <a:pt x="3536" y="157317"/>
                  <a:pt x="174" y="102408"/>
                </a:cubicBezTo>
                <a:cubicBezTo>
                  <a:pt x="-3188" y="47499"/>
                  <a:pt x="42756" y="9399"/>
                  <a:pt x="80856" y="1555"/>
                </a:cubicBezTo>
                <a:cubicBezTo>
                  <a:pt x="118956" y="-6289"/>
                  <a:pt x="186192" y="16122"/>
                  <a:pt x="228774" y="55343"/>
                </a:cubicBezTo>
                <a:cubicBezTo>
                  <a:pt x="271356" y="94564"/>
                  <a:pt x="276959" y="186452"/>
                  <a:pt x="336350" y="236879"/>
                </a:cubicBezTo>
                <a:cubicBezTo>
                  <a:pt x="395741" y="287305"/>
                  <a:pt x="479786" y="324285"/>
                  <a:pt x="585121" y="357902"/>
                </a:cubicBezTo>
                <a:cubicBezTo>
                  <a:pt x="690456" y="391519"/>
                  <a:pt x="837253" y="384796"/>
                  <a:pt x="968362" y="438584"/>
                </a:cubicBezTo>
                <a:cubicBezTo>
                  <a:pt x="1099471" y="492372"/>
                  <a:pt x="1251871" y="615637"/>
                  <a:pt x="1371774" y="680631"/>
                </a:cubicBezTo>
                <a:cubicBezTo>
                  <a:pt x="1491677" y="745625"/>
                  <a:pt x="1556671" y="769158"/>
                  <a:pt x="1687780" y="828549"/>
                </a:cubicBezTo>
                <a:cubicBezTo>
                  <a:pt x="1818889" y="887940"/>
                  <a:pt x="2043007" y="968623"/>
                  <a:pt x="2158427" y="1036979"/>
                </a:cubicBezTo>
                <a:cubicBezTo>
                  <a:pt x="2273847" y="1105335"/>
                  <a:pt x="2348927" y="1183775"/>
                  <a:pt x="2380303" y="1238684"/>
                </a:cubicBezTo>
                <a:cubicBezTo>
                  <a:pt x="2411679" y="1293593"/>
                  <a:pt x="2353408" y="1310402"/>
                  <a:pt x="2346685" y="1366431"/>
                </a:cubicBezTo>
                <a:cubicBezTo>
                  <a:pt x="2339962" y="1422460"/>
                  <a:pt x="2322032" y="1526676"/>
                  <a:pt x="2339962" y="1574861"/>
                </a:cubicBezTo>
                <a:cubicBezTo>
                  <a:pt x="2357891" y="1623046"/>
                  <a:pt x="2400474" y="1640975"/>
                  <a:pt x="2454262" y="1655543"/>
                </a:cubicBezTo>
                <a:cubicBezTo>
                  <a:pt x="2508050" y="1670111"/>
                  <a:pt x="2615626" y="1638735"/>
                  <a:pt x="2662691" y="1662267"/>
                </a:cubicBezTo>
                <a:cubicBezTo>
                  <a:pt x="2709756" y="1685799"/>
                  <a:pt x="2718720" y="1741828"/>
                  <a:pt x="2736650" y="1796737"/>
                </a:cubicBezTo>
                <a:cubicBezTo>
                  <a:pt x="2754580" y="1851646"/>
                  <a:pt x="2754580" y="1940173"/>
                  <a:pt x="2770268" y="1991720"/>
                </a:cubicBezTo>
                <a:cubicBezTo>
                  <a:pt x="2785956" y="2043267"/>
                  <a:pt x="2780354" y="2074644"/>
                  <a:pt x="2830780" y="2106020"/>
                </a:cubicBezTo>
                <a:cubicBezTo>
                  <a:pt x="2881206" y="2137396"/>
                  <a:pt x="3017918" y="2136276"/>
                  <a:pt x="3072827" y="2179979"/>
                </a:cubicBezTo>
                <a:cubicBezTo>
                  <a:pt x="3127736" y="2223682"/>
                  <a:pt x="3134459" y="2287555"/>
                  <a:pt x="3160232" y="2368237"/>
                </a:cubicBezTo>
                <a:cubicBezTo>
                  <a:pt x="3186005" y="2448919"/>
                  <a:pt x="3218503" y="2594597"/>
                  <a:pt x="3227468" y="2664073"/>
                </a:cubicBezTo>
                <a:cubicBezTo>
                  <a:pt x="3236433" y="2733549"/>
                  <a:pt x="3221865" y="2751478"/>
                  <a:pt x="3214021" y="2785096"/>
                </a:cubicBezTo>
                <a:cubicBezTo>
                  <a:pt x="3206177" y="2818714"/>
                  <a:pt x="3245397" y="2881467"/>
                  <a:pt x="3214021" y="2892673"/>
                </a:cubicBezTo>
                <a:close/>
              </a:path>
            </a:pathLst>
          </a:custGeom>
          <a:gradFill>
            <a:gsLst>
              <a:gs pos="0">
                <a:srgbClr val="542708">
                  <a:alpha val="69803"/>
                </a:srgbClr>
              </a:gs>
              <a:gs pos="27000">
                <a:srgbClr val="542708">
                  <a:alpha val="69803"/>
                </a:srgbClr>
              </a:gs>
              <a:gs pos="51000">
                <a:srgbClr val="C55A11">
                  <a:alpha val="69803"/>
                </a:srgbClr>
              </a:gs>
              <a:gs pos="68000">
                <a:srgbClr val="FBE4D4">
                  <a:alpha val="9803"/>
                </a:srgbClr>
              </a:gs>
              <a:gs pos="100000">
                <a:srgbClr val="FBE4D4">
                  <a:alpha val="9803"/>
                </a:srgbClr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>
            <a:off x="9313661" y="2624917"/>
            <a:ext cx="2312078" cy="2818658"/>
          </a:xfrm>
          <a:custGeom>
            <a:rect b="b" l="l" r="r" t="t"/>
            <a:pathLst>
              <a:path extrusionOk="0" h="2557900" w="1924058">
                <a:moveTo>
                  <a:pt x="26443" y="2059015"/>
                </a:moveTo>
                <a:cubicBezTo>
                  <a:pt x="94799" y="2010830"/>
                  <a:pt x="306591" y="1906615"/>
                  <a:pt x="450026" y="1843862"/>
                </a:cubicBezTo>
                <a:cubicBezTo>
                  <a:pt x="593461" y="1781109"/>
                  <a:pt x="768273" y="1759818"/>
                  <a:pt x="887055" y="1682498"/>
                </a:cubicBezTo>
                <a:cubicBezTo>
                  <a:pt x="1005837" y="1605178"/>
                  <a:pt x="1099967" y="1493118"/>
                  <a:pt x="1162720" y="1379939"/>
                </a:cubicBezTo>
                <a:cubicBezTo>
                  <a:pt x="1225473" y="1266760"/>
                  <a:pt x="1260211" y="1136771"/>
                  <a:pt x="1263573" y="1003421"/>
                </a:cubicBezTo>
                <a:cubicBezTo>
                  <a:pt x="1266935" y="870071"/>
                  <a:pt x="1212025" y="689657"/>
                  <a:pt x="1182890" y="579839"/>
                </a:cubicBezTo>
                <a:cubicBezTo>
                  <a:pt x="1153755" y="470021"/>
                  <a:pt x="1110052" y="417353"/>
                  <a:pt x="1088761" y="344515"/>
                </a:cubicBezTo>
                <a:cubicBezTo>
                  <a:pt x="1067470" y="271677"/>
                  <a:pt x="1038334" y="199959"/>
                  <a:pt x="1055143" y="142809"/>
                </a:cubicBezTo>
                <a:cubicBezTo>
                  <a:pt x="1071952" y="85659"/>
                  <a:pt x="1135826" y="9459"/>
                  <a:pt x="1189614" y="1615"/>
                </a:cubicBezTo>
                <a:cubicBezTo>
                  <a:pt x="1243402" y="-6229"/>
                  <a:pt x="1294950" y="12822"/>
                  <a:pt x="1377873" y="95745"/>
                </a:cubicBezTo>
                <a:cubicBezTo>
                  <a:pt x="1460796" y="178668"/>
                  <a:pt x="1604231" y="362444"/>
                  <a:pt x="1687155" y="499156"/>
                </a:cubicBezTo>
                <a:cubicBezTo>
                  <a:pt x="1770079" y="635868"/>
                  <a:pt x="1836193" y="774821"/>
                  <a:pt x="1875414" y="916015"/>
                </a:cubicBezTo>
                <a:cubicBezTo>
                  <a:pt x="1914635" y="1057209"/>
                  <a:pt x="1929203" y="1233141"/>
                  <a:pt x="1922479" y="1346321"/>
                </a:cubicBezTo>
                <a:cubicBezTo>
                  <a:pt x="1915756" y="1459500"/>
                  <a:pt x="1879896" y="1486395"/>
                  <a:pt x="1835073" y="1595092"/>
                </a:cubicBezTo>
                <a:cubicBezTo>
                  <a:pt x="1790250" y="1703789"/>
                  <a:pt x="1700603" y="1898771"/>
                  <a:pt x="1653538" y="1998503"/>
                </a:cubicBezTo>
                <a:cubicBezTo>
                  <a:pt x="1606473" y="2098235"/>
                  <a:pt x="1599750" y="2140818"/>
                  <a:pt x="1552685" y="2193486"/>
                </a:cubicBezTo>
                <a:cubicBezTo>
                  <a:pt x="1505620" y="2246154"/>
                  <a:pt x="1460796" y="2271927"/>
                  <a:pt x="1371149" y="2314509"/>
                </a:cubicBezTo>
                <a:cubicBezTo>
                  <a:pt x="1281502" y="2357091"/>
                  <a:pt x="1102208" y="2412001"/>
                  <a:pt x="1014802" y="2448980"/>
                </a:cubicBezTo>
                <a:cubicBezTo>
                  <a:pt x="927396" y="2485959"/>
                  <a:pt x="925155" y="2518457"/>
                  <a:pt x="846714" y="2536386"/>
                </a:cubicBezTo>
                <a:cubicBezTo>
                  <a:pt x="768273" y="2554315"/>
                  <a:pt x="641646" y="2561038"/>
                  <a:pt x="544155" y="2556556"/>
                </a:cubicBezTo>
                <a:cubicBezTo>
                  <a:pt x="446664" y="2552074"/>
                  <a:pt x="337967" y="2525180"/>
                  <a:pt x="261767" y="2509492"/>
                </a:cubicBezTo>
                <a:cubicBezTo>
                  <a:pt x="185567" y="2493804"/>
                  <a:pt x="126176" y="2494924"/>
                  <a:pt x="86955" y="2462427"/>
                </a:cubicBezTo>
                <a:cubicBezTo>
                  <a:pt x="47734" y="2429930"/>
                  <a:pt x="34287" y="2369418"/>
                  <a:pt x="26443" y="2314509"/>
                </a:cubicBezTo>
                <a:cubicBezTo>
                  <a:pt x="18599" y="2259600"/>
                  <a:pt x="35408" y="2176677"/>
                  <a:pt x="39890" y="2132974"/>
                </a:cubicBezTo>
                <a:cubicBezTo>
                  <a:pt x="44372" y="2089271"/>
                  <a:pt x="-41913" y="2107200"/>
                  <a:pt x="26443" y="2059015"/>
                </a:cubicBezTo>
                <a:close/>
              </a:path>
            </a:pathLst>
          </a:custGeom>
          <a:gradFill>
            <a:gsLst>
              <a:gs pos="0">
                <a:srgbClr val="260ED4">
                  <a:alpha val="69803"/>
                </a:srgbClr>
              </a:gs>
              <a:gs pos="23000">
                <a:srgbClr val="260ED4">
                  <a:alpha val="69803"/>
                </a:srgbClr>
              </a:gs>
              <a:gs pos="57000">
                <a:srgbClr val="B7B6F9">
                  <a:alpha val="49803"/>
                </a:srgbClr>
              </a:gs>
              <a:gs pos="100000">
                <a:srgbClr val="DCDCFC">
                  <a:alpha val="40000"/>
                </a:srgbClr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5"/>
          <p:cNvSpPr/>
          <p:nvPr/>
        </p:nvSpPr>
        <p:spPr>
          <a:xfrm rot="8148179">
            <a:off x="6892765" y="2929450"/>
            <a:ext cx="348048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5"/>
          <p:cNvSpPr/>
          <p:nvPr/>
        </p:nvSpPr>
        <p:spPr>
          <a:xfrm rot="8148179">
            <a:off x="7486672" y="3579637"/>
            <a:ext cx="636276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5"/>
          <p:cNvSpPr/>
          <p:nvPr/>
        </p:nvSpPr>
        <p:spPr>
          <a:xfrm rot="7055737">
            <a:off x="8442550" y="4357401"/>
            <a:ext cx="598165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5"/>
          <p:cNvSpPr/>
          <p:nvPr/>
        </p:nvSpPr>
        <p:spPr>
          <a:xfrm rot="3889483">
            <a:off x="9988245" y="4844309"/>
            <a:ext cx="707237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"/>
          <p:cNvSpPr/>
          <p:nvPr/>
        </p:nvSpPr>
        <p:spPr>
          <a:xfrm rot="2347378">
            <a:off x="10576775" y="4467260"/>
            <a:ext cx="707237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5"/>
          <p:cNvSpPr/>
          <p:nvPr/>
        </p:nvSpPr>
        <p:spPr>
          <a:xfrm rot="1043835">
            <a:off x="10859838" y="3849408"/>
            <a:ext cx="641284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5"/>
          <p:cNvSpPr/>
          <p:nvPr/>
        </p:nvSpPr>
        <p:spPr>
          <a:xfrm rot="-1610903">
            <a:off x="10782160" y="3247481"/>
            <a:ext cx="467098" cy="22261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5"/>
          <p:cNvSpPr/>
          <p:nvPr/>
        </p:nvSpPr>
        <p:spPr>
          <a:xfrm>
            <a:off x="6675120" y="3163824"/>
            <a:ext cx="594360" cy="667512"/>
          </a:xfrm>
          <a:custGeom>
            <a:rect b="b" l="l" r="r" t="t"/>
            <a:pathLst>
              <a:path extrusionOk="0" h="667512" w="594360">
                <a:moveTo>
                  <a:pt x="0" y="0"/>
                </a:moveTo>
                <a:cubicBezTo>
                  <a:pt x="54102" y="56388"/>
                  <a:pt x="108204" y="112776"/>
                  <a:pt x="173736" y="182880"/>
                </a:cubicBezTo>
                <a:cubicBezTo>
                  <a:pt x="239268" y="252984"/>
                  <a:pt x="323088" y="339852"/>
                  <a:pt x="393192" y="420624"/>
                </a:cubicBezTo>
                <a:cubicBezTo>
                  <a:pt x="463296" y="501396"/>
                  <a:pt x="528828" y="584454"/>
                  <a:pt x="594360" y="667512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5"/>
          <p:cNvSpPr/>
          <p:nvPr/>
        </p:nvSpPr>
        <p:spPr>
          <a:xfrm rot="9437818">
            <a:off x="6911509" y="3217389"/>
            <a:ext cx="336829" cy="508859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5"/>
          <p:cNvSpPr txBox="1"/>
          <p:nvPr/>
        </p:nvSpPr>
        <p:spPr>
          <a:xfrm>
            <a:off x="7143048" y="2238349"/>
            <a:ext cx="17114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Prop-Upwind</a:t>
            </a:r>
            <a:endParaRPr b="1" baseline="-25000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8922493" y="3440901"/>
            <a:ext cx="187814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Prop-Upwind</a:t>
            </a:r>
            <a:r>
              <a:rPr b="1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2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381" name="Google Shape;381;p16"/>
          <p:cNvSpPr txBox="1"/>
          <p:nvPr>
            <p:ph idx="1" type="body"/>
          </p:nvPr>
        </p:nvSpPr>
        <p:spPr>
          <a:xfrm>
            <a:off x="174661" y="1825625"/>
            <a:ext cx="1184610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Downwind-propagating MCSs are dominated by the cold pool, and derechos are also produced by cold-pool-driven MCSs, which are dominated by internal forcing mechanisms.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 such,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 would be a useful vector for monitoring derecho progression.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Note that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 is a longer vector than V</a:t>
            </a:r>
            <a:r>
              <a:rPr baseline="-25000" lang="en-US"/>
              <a:t>CL</a:t>
            </a:r>
            <a:r>
              <a:rPr lang="en-US"/>
              <a:t>. </a:t>
            </a:r>
            <a:endParaRPr/>
          </a:p>
        </p:txBody>
      </p:sp>
      <p:cxnSp>
        <p:nvCxnSpPr>
          <p:cNvPr id="382" name="Google Shape;382;p16"/>
          <p:cNvCxnSpPr/>
          <p:nvPr/>
        </p:nvCxnSpPr>
        <p:spPr>
          <a:xfrm flipH="1" rot="10800000">
            <a:off x="7123233" y="5085708"/>
            <a:ext cx="2657764" cy="1472045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3" name="Google Shape;383;p16"/>
          <p:cNvSpPr txBox="1"/>
          <p:nvPr/>
        </p:nvSpPr>
        <p:spPr>
          <a:xfrm rot="-1903789">
            <a:off x="7756923" y="5161358"/>
            <a:ext cx="74308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" name="Google Shape;384;p16"/>
          <p:cNvCxnSpPr/>
          <p:nvPr/>
        </p:nvCxnSpPr>
        <p:spPr>
          <a:xfrm flipH="1" rot="10800000">
            <a:off x="9780997" y="5085707"/>
            <a:ext cx="2006218" cy="8144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5" name="Google Shape;385;p16"/>
          <p:cNvSpPr txBox="1"/>
          <p:nvPr/>
        </p:nvSpPr>
        <p:spPr>
          <a:xfrm>
            <a:off x="9957167" y="4279001"/>
            <a:ext cx="14559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6" name="Google Shape;386;p16"/>
          <p:cNvCxnSpPr/>
          <p:nvPr/>
        </p:nvCxnSpPr>
        <p:spPr>
          <a:xfrm flipH="1" rot="10800000">
            <a:off x="7123233" y="5093851"/>
            <a:ext cx="4663982" cy="1463902"/>
          </a:xfrm>
          <a:prstGeom prst="straightConnector1">
            <a:avLst/>
          </a:pr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7" name="Google Shape;387;p16"/>
          <p:cNvSpPr txBox="1"/>
          <p:nvPr/>
        </p:nvSpPr>
        <p:spPr>
          <a:xfrm rot="-972728">
            <a:off x="9144379" y="5675227"/>
            <a:ext cx="18423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Downwind</a:t>
            </a:r>
            <a:endParaRPr b="1" baseline="-25000" sz="36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4" name="Google Shape;394;p17"/>
          <p:cNvSpPr txBox="1"/>
          <p:nvPr>
            <p:ph idx="1" type="body"/>
          </p:nvPr>
        </p:nvSpPr>
        <p:spPr>
          <a:xfrm>
            <a:off x="304800" y="3810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rPr lang="en-US" sz="1867"/>
              <a:t>MCSs moving faster than the mean wind speed is an excellent discriminator between cold-pool-driven MCSs and their squall line counterparts.</a:t>
            </a:r>
            <a:endParaRPr/>
          </a:p>
        </p:txBody>
      </p:sp>
      <p:pic>
        <p:nvPicPr>
          <p:cNvPr id="395" name="Google Shape;3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9" y="1237959"/>
            <a:ext cx="4026077" cy="38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2293" y="1237959"/>
            <a:ext cx="3660417" cy="38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69486" y="1236876"/>
            <a:ext cx="4271553" cy="3850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" name="Google Shape;404;p18"/>
          <p:cNvSpPr txBox="1"/>
          <p:nvPr>
            <p:ph idx="1" type="body"/>
          </p:nvPr>
        </p:nvSpPr>
        <p:spPr>
          <a:xfrm>
            <a:off x="304800" y="3810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rPr lang="en-US" sz="1867"/>
              <a:t>MCSs moving faster than the mean wind speed is an excellent discriminator between cold-pool-driven MCSs and their squall line counterparts.</a:t>
            </a:r>
            <a:endParaRPr/>
          </a:p>
        </p:txBody>
      </p:sp>
      <p:pic>
        <p:nvPicPr>
          <p:cNvPr id="405" name="Google Shape;4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1" y="1295400"/>
            <a:ext cx="4018377" cy="38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2682" y="1294316"/>
            <a:ext cx="3975708" cy="385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096" y="1294317"/>
            <a:ext cx="3844329" cy="385010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 txBox="1"/>
          <p:nvPr/>
        </p:nvSpPr>
        <p:spPr>
          <a:xfrm>
            <a:off x="160963" y="5302598"/>
            <a:ext cx="11480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Cold-pool-driven MCSs and strongly forced squall lines both have degrees of internal and external forcing (i.e. a level of contribution from the cold pool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argument is that to define derechos as a distinct phenomena, internal forcing mechanisms must dominate, which is defined by the MCS moving faster than the full mean wind speed.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301476" cy="577817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9"/>
          <p:cNvSpPr/>
          <p:nvPr/>
        </p:nvSpPr>
        <p:spPr>
          <a:xfrm>
            <a:off x="700079" y="6081328"/>
            <a:ext cx="562443" cy="548640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9"/>
          <p:cNvSpPr txBox="1"/>
          <p:nvPr/>
        </p:nvSpPr>
        <p:spPr>
          <a:xfrm>
            <a:off x="1321048" y="5980662"/>
            <a:ext cx="81310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9"/>
          <p:cNvSpPr/>
          <p:nvPr/>
        </p:nvSpPr>
        <p:spPr>
          <a:xfrm>
            <a:off x="2988586" y="6081328"/>
            <a:ext cx="548640" cy="548640"/>
          </a:xfrm>
          <a:prstGeom prst="flowChartOr">
            <a:avLst/>
          </a:prstGeom>
          <a:solidFill>
            <a:srgbClr val="79E8F7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9"/>
          <p:cNvSpPr txBox="1"/>
          <p:nvPr/>
        </p:nvSpPr>
        <p:spPr>
          <a:xfrm>
            <a:off x="3619608" y="6098095"/>
            <a:ext cx="8131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 </a:t>
            </a:r>
            <a:endParaRPr/>
          </a:p>
        </p:txBody>
      </p:sp>
      <p:pic>
        <p:nvPicPr>
          <p:cNvPr id="419" name="Google Shape;41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1956" y="-7128"/>
            <a:ext cx="6840044" cy="395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8905" y="4137031"/>
            <a:ext cx="6833096" cy="216045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9"/>
          <p:cNvSpPr txBox="1"/>
          <p:nvPr/>
        </p:nvSpPr>
        <p:spPr>
          <a:xfrm>
            <a:off x="9178354" y="0"/>
            <a:ext cx="30136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0414 UTC 08 July 2020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9"/>
          <p:cNvSpPr txBox="1"/>
          <p:nvPr/>
        </p:nvSpPr>
        <p:spPr>
          <a:xfrm>
            <a:off x="9896434" y="450398"/>
            <a:ext cx="22955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Storm Relative Velocity Scan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 Degrees / 46 kts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19"/>
          <p:cNvCxnSpPr/>
          <p:nvPr/>
        </p:nvCxnSpPr>
        <p:spPr>
          <a:xfrm>
            <a:off x="6000750" y="5719008"/>
            <a:ext cx="5225438" cy="16223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424" name="Google Shape;424;p19"/>
          <p:cNvSpPr txBox="1"/>
          <p:nvPr/>
        </p:nvSpPr>
        <p:spPr>
          <a:xfrm>
            <a:off x="8090427" y="5038894"/>
            <a:ext cx="16239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Descending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Rear-Inflow Jet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9"/>
          <p:cNvSpPr txBox="1"/>
          <p:nvPr/>
        </p:nvSpPr>
        <p:spPr>
          <a:xfrm>
            <a:off x="6552447" y="1767841"/>
            <a:ext cx="3241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9"/>
          <p:cNvSpPr txBox="1"/>
          <p:nvPr/>
        </p:nvSpPr>
        <p:spPr>
          <a:xfrm>
            <a:off x="7322897" y="1776128"/>
            <a:ext cx="2575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427" name="Google Shape;427;p19"/>
          <p:cNvSpPr txBox="1"/>
          <p:nvPr/>
        </p:nvSpPr>
        <p:spPr>
          <a:xfrm>
            <a:off x="9929643" y="1747751"/>
            <a:ext cx="3061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9"/>
          <p:cNvSpPr txBox="1"/>
          <p:nvPr/>
        </p:nvSpPr>
        <p:spPr>
          <a:xfrm>
            <a:off x="10786626" y="1767841"/>
            <a:ext cx="2575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429" name="Google Shape;429;p19"/>
          <p:cNvSpPr txBox="1"/>
          <p:nvPr/>
        </p:nvSpPr>
        <p:spPr>
          <a:xfrm>
            <a:off x="5399386" y="5969895"/>
            <a:ext cx="3241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9"/>
          <p:cNvSpPr txBox="1"/>
          <p:nvPr/>
        </p:nvSpPr>
        <p:spPr>
          <a:xfrm>
            <a:off x="11819526" y="5969895"/>
            <a:ext cx="2575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2988586" y="3122303"/>
            <a:ext cx="182880" cy="182880"/>
          </a:xfrm>
          <a:prstGeom prst="flowChartOr">
            <a:avLst/>
          </a:prstGeom>
          <a:solidFill>
            <a:srgbClr val="79E8F7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9"/>
          <p:cNvSpPr txBox="1"/>
          <p:nvPr/>
        </p:nvSpPr>
        <p:spPr>
          <a:xfrm>
            <a:off x="3064775" y="3234310"/>
            <a:ext cx="396262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KBIS</a:t>
            </a:r>
            <a:endParaRPr b="1"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9"/>
          <p:cNvSpPr/>
          <p:nvPr/>
        </p:nvSpPr>
        <p:spPr>
          <a:xfrm>
            <a:off x="2619546" y="2478025"/>
            <a:ext cx="917680" cy="1466014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9"/>
          <p:cNvSpPr/>
          <p:nvPr/>
        </p:nvSpPr>
        <p:spPr>
          <a:xfrm>
            <a:off x="9952574" y="1213361"/>
            <a:ext cx="759191" cy="57398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9"/>
          <p:cNvSpPr txBox="1"/>
          <p:nvPr/>
        </p:nvSpPr>
        <p:spPr>
          <a:xfrm>
            <a:off x="10626772" y="1020369"/>
            <a:ext cx="88678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Line-End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Mesovortex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9"/>
          <p:cNvSpPr/>
          <p:nvPr/>
        </p:nvSpPr>
        <p:spPr>
          <a:xfrm>
            <a:off x="6556748" y="1252950"/>
            <a:ext cx="759191" cy="57398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9"/>
          <p:cNvSpPr txBox="1"/>
          <p:nvPr/>
        </p:nvSpPr>
        <p:spPr>
          <a:xfrm>
            <a:off x="285404" y="3714875"/>
            <a:ext cx="1413272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Bow-Echo DMCS</a:t>
            </a:r>
            <a:endParaRPr b="1"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182" name="Google Shape;182;p2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2"/>
          <p:cNvSpPr txBox="1"/>
          <p:nvPr>
            <p:ph idx="1" type="body"/>
          </p:nvPr>
        </p:nvSpPr>
        <p:spPr>
          <a:xfrm>
            <a:off x="711200" y="883920"/>
            <a:ext cx="11074500" cy="59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133"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Historically, the term derecho has been applied ambiguously</a:t>
            </a:r>
            <a:endParaRPr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2000">
                <a:solidFill>
                  <a:srgbClr val="000000"/>
                </a:solidFill>
              </a:rPr>
              <a:t>Lack of agreement as to the specific criteria needed to confirm a derecho</a:t>
            </a:r>
            <a:endParaRPr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2000">
                <a:solidFill>
                  <a:srgbClr val="000000"/>
                </a:solidFill>
              </a:rPr>
              <a:t>What storm modes and ambient environments support such events</a:t>
            </a:r>
            <a:endParaRPr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2000">
                <a:solidFill>
                  <a:srgbClr val="000000"/>
                </a:solidFill>
              </a:rPr>
              <a:t>Should internal storm-scale mechanisms matter in derecho production? Think of the differences between supercell-tornadoes vs. landspouts for example.</a:t>
            </a:r>
            <a:endParaRPr b="1" sz="1866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000"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</a:rPr>
              <a:t>There is a general understanding (agreement) that derechos are widespread severe windstorms originating from MCSs (or organized, mostly linear convection)</a:t>
            </a:r>
            <a:endParaRPr sz="2000">
              <a:solidFill>
                <a:schemeClr val="dk1"/>
              </a:solidFill>
            </a:endParaRPr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2000">
                <a:solidFill>
                  <a:schemeClr val="dk1"/>
                </a:solidFill>
              </a:rPr>
              <a:t>What makes a given event a derecho in the eyes of the meteorology community, broadcast media, stakeholders, or the public?</a:t>
            </a:r>
            <a:endParaRPr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2000">
                <a:solidFill>
                  <a:schemeClr val="dk1"/>
                </a:solidFill>
              </a:rPr>
              <a:t>“You know it when you see it.”</a:t>
            </a:r>
            <a:endParaRPr sz="9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133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33"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667"/>
          </a:p>
          <a:p>
            <a:pPr indent="0" lvl="1" marL="677316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67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/>
          <p:nvPr>
            <p:ph type="title"/>
          </p:nvPr>
        </p:nvSpPr>
        <p:spPr>
          <a:xfrm>
            <a:off x="304800" y="37260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Modified Derecho Definition</a:t>
            </a:r>
            <a:endParaRPr/>
          </a:p>
        </p:txBody>
      </p:sp>
      <p:sp>
        <p:nvSpPr>
          <p:cNvPr id="443" name="Google Shape;443;p20"/>
          <p:cNvSpPr txBox="1"/>
          <p:nvPr>
            <p:ph idx="1" type="body"/>
          </p:nvPr>
        </p:nvSpPr>
        <p:spPr>
          <a:xfrm>
            <a:off x="-8128" y="2276642"/>
            <a:ext cx="12106656" cy="35548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000"/>
              <a:t>For a wind swath to be classified as a derecho, the following criteria are needed:</a:t>
            </a:r>
            <a:endParaRPr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Widespread severe reports (wind damage or 26+ m s</a:t>
            </a:r>
            <a:r>
              <a:rPr baseline="30000" lang="en-US" sz="1600"/>
              <a:t>-1</a:t>
            </a:r>
            <a:r>
              <a:rPr lang="en-US" sz="1600"/>
              <a:t> gusts) comprising the wind swath all occur from the same MCS.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All reports in the wind swath must occur in progressive sequence.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The MCS must move faster than the full mean wind speed.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No more than 1 h may elapse between reports in the wind swath.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Spatial gaps between reports in the wind swath may not exceed 200 km.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The wind swath must be at least 400 km long.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At least five 33+ m s</a:t>
            </a:r>
            <a:r>
              <a:rPr baseline="30000" lang="en-US" sz="1600"/>
              <a:t>-1</a:t>
            </a:r>
            <a:r>
              <a:rPr lang="en-US" sz="1600"/>
              <a:t> gust reports (separated by 80 km) must occur in the 400-km long wind swath.</a:t>
            </a:r>
            <a:endParaRPr sz="3533"/>
          </a:p>
          <a:p>
            <a:pPr indent="-5291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600"/>
              <a:buChar char="•"/>
            </a:pPr>
            <a:r>
              <a:rPr lang="en-US" sz="1600"/>
              <a:t>At least three measured 33+ m s</a:t>
            </a:r>
            <a:r>
              <a:rPr baseline="30000" lang="en-US" sz="1600"/>
              <a:t>-1</a:t>
            </a:r>
            <a:r>
              <a:rPr lang="en-US" sz="1600"/>
              <a:t> (separated by 80 km) are required in the wind swath.</a:t>
            </a:r>
            <a:endParaRPr sz="3533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</p:txBody>
      </p:sp>
      <p:sp>
        <p:nvSpPr>
          <p:cNvPr id="444" name="Google Shape;444;p20"/>
          <p:cNvSpPr/>
          <p:nvPr/>
        </p:nvSpPr>
        <p:spPr>
          <a:xfrm>
            <a:off x="475488" y="914786"/>
            <a:ext cx="114665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“A widespread severe windstorm characterized by a family of destructive downbursts containing hurricane-force gusts associated with an extra-tropical, cold-pool-driven Mesoscale Convective System.”</a:t>
            </a:r>
            <a:endParaRPr b="1" sz="27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9" name="Google Shape;449;p21"/>
          <p:cNvGraphicFramePr/>
          <p:nvPr/>
        </p:nvGraphicFramePr>
        <p:xfrm>
          <a:off x="0" y="2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{CB124C3C-9B78-4AD0-93A3-FDF313F85B72}</a:tableStyleId>
              </a:tblPr>
              <a:tblGrid>
                <a:gridCol w="467150"/>
                <a:gridCol w="1818850"/>
                <a:gridCol w="2077275"/>
                <a:gridCol w="1994775"/>
                <a:gridCol w="2279050"/>
                <a:gridCol w="1838750"/>
                <a:gridCol w="1716150"/>
              </a:tblGrid>
              <a:tr h="461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 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Johns and Hirt (1987)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JH87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Bentley and Mote (1998)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BM98 </a:t>
                      </a:r>
                      <a:endParaRPr sz="1400" u="none" cap="none" strike="noStrike"/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Bentley and Sparks (2003)  </a:t>
                      </a:r>
                      <a:endParaRPr/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Coniglio and Stensrud (2004)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CS04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Corfidi et al. (2016)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Squitieri et al. (2025a)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255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Years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1980-1983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1986-1995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1986-2000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1986-2001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2010-2014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2000-2022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255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70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230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244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365 (25)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70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4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Type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Progressive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Serial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Progressive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Serial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Progressive Serial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Progressive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Serial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Progressive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Progressive</a:t>
                      </a:r>
                      <a:endParaRPr sz="1200" u="none" cap="none" strike="noStrike"/>
                    </a:p>
                  </a:txBody>
                  <a:tcPr marT="0" marB="0" marR="14675" marL="14675"/>
                </a:tc>
              </a:tr>
              <a:tr h="1342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There must be a concentrated area of convective wind gusts exceeding 26 m s</a:t>
                      </a:r>
                      <a:r>
                        <a:rPr baseline="30000" lang="en-US" sz="1200" u="none" cap="none" strike="noStrike"/>
                        <a:t>-1</a:t>
                      </a:r>
                      <a:r>
                        <a:rPr lang="en-US" sz="1200" u="none" cap="none" strike="noStrike"/>
                        <a:t> with a major axis path length of at least 400 km.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Like JH87, but for a path length of 650 km (N = 25 cases that met this length criteria).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146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There must be at least 3 reports (separated by 64 km) of F1 damage or 33+ m s</a:t>
                      </a:r>
                      <a:r>
                        <a:rPr baseline="30000" lang="en-US" sz="1200" u="none" cap="none" strike="noStrike"/>
                        <a:t>-1</a:t>
                      </a:r>
                      <a:r>
                        <a:rPr lang="en-US" sz="1200" u="none" cap="none" strike="noStrike"/>
                        <a:t> wind gusts during the MCS stage.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Not Used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BM98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Low end: BM98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Moderate: JH87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High end: Like JH87, but 3 reports must exceed 38 m s</a:t>
                      </a:r>
                      <a:r>
                        <a:rPr baseline="30000" lang="en-US" sz="1200" u="none" cap="none" strike="noStrike"/>
                        <a:t>-1</a:t>
                      </a:r>
                      <a:r>
                        <a:rPr lang="en-US" sz="1200" u="none" cap="none" strike="noStrike"/>
                        <a:t>, with 2 occurring at MCS stage.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BM98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At least 5 reports (separated by 80 km) of 33+ m s</a:t>
                      </a:r>
                      <a:r>
                        <a:rPr baseline="30000" lang="en-US" sz="1200" u="none" cap="none" strike="noStrike"/>
                        <a:t>-1</a:t>
                      </a:r>
                      <a:r>
                        <a:rPr lang="en-US" sz="1200" u="none" cap="none" strike="noStrike"/>
                        <a:t> wind gusts during the MCS stage. At least 3 reports must be measured at 33 m s</a:t>
                      </a:r>
                      <a:r>
                        <a:rPr baseline="30000" lang="en-US" sz="1200" u="none" cap="none" strike="noStrike"/>
                        <a:t>-1</a:t>
                      </a:r>
                      <a:r>
                        <a:rPr lang="en-US" sz="1200" u="none" cap="none" strike="noStrike"/>
                        <a:t>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50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 more than 3 h can elapse between successive reports.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 more than 2 h can elapse between successive reports.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BM98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Like JH87, but for 2.5 h.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 more than 1 h elapsed between successive reports.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C16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41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Wind reports must have chronological progression.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1101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The associated MCS must have spatial or temporal continuity in</a:t>
                      </a:r>
                      <a:r>
                        <a:rPr lang="en-US" sz="1100" u="none" cap="none" strike="noStrike"/>
                        <a:t> </a:t>
                      </a:r>
                      <a:r>
                        <a:rPr lang="en-US" sz="1200" u="none" cap="none" strike="noStrike"/>
                        <a:t>surface pressure or wind fields.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Continuity confirmed when no more than 2º lat/lon separation occurs between reports.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BM98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Like BM98, but no more than 200 km allowed between any reports in the swath.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Like CS04, but no more than 100 km allowed between any reports in the swath.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 in CS04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  <a:tr h="62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All damage swaths must accompany the same MCS based on radar data.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MCS confirmed by temporally mapping wind reports without radar data.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BM98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As in JH87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4675" marL="14675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Derecho Climatology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6723" y="0"/>
            <a:ext cx="67785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59645" cy="315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59645" cy="315468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5"/>
          <p:cNvSpPr txBox="1"/>
          <p:nvPr/>
        </p:nvSpPr>
        <p:spPr>
          <a:xfrm>
            <a:off x="755108" y="1752969"/>
            <a:ext cx="121469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1" name="Google Shape;471;p25"/>
          <p:cNvCxnSpPr/>
          <p:nvPr/>
        </p:nvCxnSpPr>
        <p:spPr>
          <a:xfrm rot="10800000">
            <a:off x="914400" y="868680"/>
            <a:ext cx="448056" cy="859536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2" name="Google Shape;472;p25"/>
          <p:cNvCxnSpPr/>
          <p:nvPr/>
        </p:nvCxnSpPr>
        <p:spPr>
          <a:xfrm flipH="1" rot="10800000">
            <a:off x="1362456" y="1170432"/>
            <a:ext cx="192024" cy="557784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3" name="Google Shape;473;p25"/>
          <p:cNvSpPr txBox="1"/>
          <p:nvPr/>
        </p:nvSpPr>
        <p:spPr>
          <a:xfrm>
            <a:off x="4056016" y="1631941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4" name="Google Shape;474;p25"/>
          <p:cNvCxnSpPr>
            <a:stCxn id="473" idx="0"/>
          </p:cNvCxnSpPr>
          <p:nvPr/>
        </p:nvCxnSpPr>
        <p:spPr>
          <a:xfrm rot="10800000">
            <a:off x="3675911" y="1449241"/>
            <a:ext cx="1066800" cy="1827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5" name="Google Shape;475;p25"/>
          <p:cNvCxnSpPr>
            <a:stCxn id="476" idx="1"/>
          </p:cNvCxnSpPr>
          <p:nvPr/>
        </p:nvCxnSpPr>
        <p:spPr>
          <a:xfrm rot="10800000">
            <a:off x="7009599" y="1577447"/>
            <a:ext cx="387900" cy="3768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7" name="Google Shape;477;p25"/>
          <p:cNvCxnSpPr/>
          <p:nvPr/>
        </p:nvCxnSpPr>
        <p:spPr>
          <a:xfrm rot="10800000">
            <a:off x="7492976" y="1170432"/>
            <a:ext cx="591218" cy="46151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8" name="Google Shape;478;p25"/>
          <p:cNvCxnSpPr>
            <a:stCxn id="479" idx="0"/>
          </p:cNvCxnSpPr>
          <p:nvPr/>
        </p:nvCxnSpPr>
        <p:spPr>
          <a:xfrm rot="10800000">
            <a:off x="10634582" y="1170458"/>
            <a:ext cx="104400" cy="5496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6" name="Google Shape;476;p25"/>
          <p:cNvSpPr txBox="1"/>
          <p:nvPr/>
        </p:nvSpPr>
        <p:spPr>
          <a:xfrm>
            <a:off x="7397499" y="1661860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5"/>
          <p:cNvSpPr txBox="1"/>
          <p:nvPr/>
        </p:nvSpPr>
        <p:spPr>
          <a:xfrm>
            <a:off x="10052287" y="1720058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59645" cy="315468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6"/>
          <p:cNvSpPr txBox="1"/>
          <p:nvPr/>
        </p:nvSpPr>
        <p:spPr>
          <a:xfrm>
            <a:off x="755108" y="1752969"/>
            <a:ext cx="121469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6" name="Google Shape;486;p26"/>
          <p:cNvCxnSpPr/>
          <p:nvPr/>
        </p:nvCxnSpPr>
        <p:spPr>
          <a:xfrm rot="10800000">
            <a:off x="914400" y="868680"/>
            <a:ext cx="448056" cy="859536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7" name="Google Shape;487;p26"/>
          <p:cNvCxnSpPr/>
          <p:nvPr/>
        </p:nvCxnSpPr>
        <p:spPr>
          <a:xfrm flipH="1" rot="10800000">
            <a:off x="1362456" y="1170432"/>
            <a:ext cx="192024" cy="557784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8" name="Google Shape;488;p26"/>
          <p:cNvSpPr txBox="1"/>
          <p:nvPr/>
        </p:nvSpPr>
        <p:spPr>
          <a:xfrm>
            <a:off x="4056016" y="1631941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9" name="Google Shape;489;p26"/>
          <p:cNvCxnSpPr>
            <a:stCxn id="488" idx="0"/>
          </p:cNvCxnSpPr>
          <p:nvPr/>
        </p:nvCxnSpPr>
        <p:spPr>
          <a:xfrm rot="10800000">
            <a:off x="3675911" y="1449241"/>
            <a:ext cx="1066800" cy="1827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0" name="Google Shape;490;p26"/>
          <p:cNvCxnSpPr>
            <a:stCxn id="491" idx="1"/>
          </p:cNvCxnSpPr>
          <p:nvPr/>
        </p:nvCxnSpPr>
        <p:spPr>
          <a:xfrm rot="10800000">
            <a:off x="7009599" y="1577447"/>
            <a:ext cx="387900" cy="3768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2" name="Google Shape;492;p26"/>
          <p:cNvCxnSpPr/>
          <p:nvPr/>
        </p:nvCxnSpPr>
        <p:spPr>
          <a:xfrm rot="10800000">
            <a:off x="7492976" y="1170432"/>
            <a:ext cx="591218" cy="46151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3" name="Google Shape;493;p26"/>
          <p:cNvCxnSpPr>
            <a:stCxn id="494" idx="0"/>
          </p:cNvCxnSpPr>
          <p:nvPr/>
        </p:nvCxnSpPr>
        <p:spPr>
          <a:xfrm rot="10800000">
            <a:off x="10634582" y="1170458"/>
            <a:ext cx="104400" cy="5496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91" name="Google Shape;491;p26"/>
          <p:cNvSpPr txBox="1"/>
          <p:nvPr/>
        </p:nvSpPr>
        <p:spPr>
          <a:xfrm>
            <a:off x="7397499" y="1661860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6"/>
          <p:cNvSpPr txBox="1"/>
          <p:nvPr/>
        </p:nvSpPr>
        <p:spPr>
          <a:xfrm>
            <a:off x="10052287" y="1720058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7976" y="3154680"/>
            <a:ext cx="3436960" cy="300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7385" y="6164037"/>
            <a:ext cx="7504871" cy="573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59645" cy="315468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7"/>
          <p:cNvSpPr txBox="1"/>
          <p:nvPr/>
        </p:nvSpPr>
        <p:spPr>
          <a:xfrm>
            <a:off x="755108" y="1752969"/>
            <a:ext cx="121469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3" name="Google Shape;503;p27"/>
          <p:cNvCxnSpPr/>
          <p:nvPr/>
        </p:nvCxnSpPr>
        <p:spPr>
          <a:xfrm rot="10800000">
            <a:off x="914400" y="868680"/>
            <a:ext cx="448056" cy="859536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4" name="Google Shape;504;p27"/>
          <p:cNvCxnSpPr/>
          <p:nvPr/>
        </p:nvCxnSpPr>
        <p:spPr>
          <a:xfrm flipH="1" rot="10800000">
            <a:off x="1362456" y="1170432"/>
            <a:ext cx="192024" cy="557784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05" name="Google Shape;505;p27"/>
          <p:cNvSpPr txBox="1"/>
          <p:nvPr/>
        </p:nvSpPr>
        <p:spPr>
          <a:xfrm>
            <a:off x="4056016" y="1631941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6" name="Google Shape;506;p27"/>
          <p:cNvCxnSpPr>
            <a:stCxn id="505" idx="0"/>
          </p:cNvCxnSpPr>
          <p:nvPr/>
        </p:nvCxnSpPr>
        <p:spPr>
          <a:xfrm rot="10800000">
            <a:off x="3675911" y="1449241"/>
            <a:ext cx="1066800" cy="1827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7" name="Google Shape;507;p27"/>
          <p:cNvCxnSpPr>
            <a:stCxn id="508" idx="1"/>
          </p:cNvCxnSpPr>
          <p:nvPr/>
        </p:nvCxnSpPr>
        <p:spPr>
          <a:xfrm rot="10800000">
            <a:off x="7009599" y="1577447"/>
            <a:ext cx="387900" cy="3768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9" name="Google Shape;509;p27"/>
          <p:cNvCxnSpPr/>
          <p:nvPr/>
        </p:nvCxnSpPr>
        <p:spPr>
          <a:xfrm rot="10800000">
            <a:off x="7492976" y="1170432"/>
            <a:ext cx="591218" cy="46151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0" name="Google Shape;510;p27"/>
          <p:cNvCxnSpPr>
            <a:stCxn id="511" idx="0"/>
          </p:cNvCxnSpPr>
          <p:nvPr/>
        </p:nvCxnSpPr>
        <p:spPr>
          <a:xfrm rot="10800000">
            <a:off x="10634582" y="1170458"/>
            <a:ext cx="104400" cy="5496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08" name="Google Shape;508;p27"/>
          <p:cNvSpPr txBox="1"/>
          <p:nvPr/>
        </p:nvSpPr>
        <p:spPr>
          <a:xfrm>
            <a:off x="7397499" y="1661860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7"/>
          <p:cNvSpPr txBox="1"/>
          <p:nvPr/>
        </p:nvSpPr>
        <p:spPr>
          <a:xfrm>
            <a:off x="10052287" y="1720058"/>
            <a:ext cx="137338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~1.5 derechos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7976" y="3154680"/>
            <a:ext cx="3436960" cy="30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7"/>
          <p:cNvSpPr/>
          <p:nvPr/>
        </p:nvSpPr>
        <p:spPr>
          <a:xfrm>
            <a:off x="4908243" y="3465212"/>
            <a:ext cx="1427911" cy="1019430"/>
          </a:xfrm>
          <a:custGeom>
            <a:rect b="b" l="l" r="r" t="t"/>
            <a:pathLst>
              <a:path extrusionOk="0" h="1019430" w="1427911">
                <a:moveTo>
                  <a:pt x="258117" y="364"/>
                </a:moveTo>
                <a:cubicBezTo>
                  <a:pt x="296217" y="-4208"/>
                  <a:pt x="346509" y="35416"/>
                  <a:pt x="376989" y="55228"/>
                </a:cubicBezTo>
                <a:cubicBezTo>
                  <a:pt x="407469" y="75040"/>
                  <a:pt x="427281" y="87232"/>
                  <a:pt x="440997" y="119236"/>
                </a:cubicBezTo>
                <a:cubicBezTo>
                  <a:pt x="454713" y="151240"/>
                  <a:pt x="451665" y="198484"/>
                  <a:pt x="459285" y="247252"/>
                </a:cubicBezTo>
                <a:cubicBezTo>
                  <a:pt x="466905" y="296020"/>
                  <a:pt x="456237" y="360028"/>
                  <a:pt x="486717" y="411844"/>
                </a:cubicBezTo>
                <a:cubicBezTo>
                  <a:pt x="517197" y="463660"/>
                  <a:pt x="575109" y="513952"/>
                  <a:pt x="642165" y="558148"/>
                </a:cubicBezTo>
                <a:cubicBezTo>
                  <a:pt x="709221" y="602344"/>
                  <a:pt x="803709" y="643492"/>
                  <a:pt x="889053" y="677020"/>
                </a:cubicBezTo>
                <a:cubicBezTo>
                  <a:pt x="974397" y="710548"/>
                  <a:pt x="1081077" y="747124"/>
                  <a:pt x="1154229" y="759316"/>
                </a:cubicBezTo>
                <a:cubicBezTo>
                  <a:pt x="1227381" y="771508"/>
                  <a:pt x="1285293" y="737980"/>
                  <a:pt x="1327965" y="750172"/>
                </a:cubicBezTo>
                <a:cubicBezTo>
                  <a:pt x="1370637" y="762364"/>
                  <a:pt x="1395021" y="797416"/>
                  <a:pt x="1410261" y="832468"/>
                </a:cubicBezTo>
                <a:cubicBezTo>
                  <a:pt x="1425501" y="867520"/>
                  <a:pt x="1436169" y="930004"/>
                  <a:pt x="1419405" y="960484"/>
                </a:cubicBezTo>
                <a:cubicBezTo>
                  <a:pt x="1402641" y="990964"/>
                  <a:pt x="1361493" y="1007728"/>
                  <a:pt x="1309677" y="1015348"/>
                </a:cubicBezTo>
                <a:cubicBezTo>
                  <a:pt x="1257861" y="1022968"/>
                  <a:pt x="1207569" y="1019920"/>
                  <a:pt x="1108509" y="1006204"/>
                </a:cubicBezTo>
                <a:cubicBezTo>
                  <a:pt x="1009449" y="992488"/>
                  <a:pt x="832665" y="957436"/>
                  <a:pt x="715317" y="933052"/>
                </a:cubicBezTo>
                <a:cubicBezTo>
                  <a:pt x="597969" y="908668"/>
                  <a:pt x="491289" y="901048"/>
                  <a:pt x="404421" y="859900"/>
                </a:cubicBezTo>
                <a:cubicBezTo>
                  <a:pt x="317553" y="818752"/>
                  <a:pt x="244401" y="744076"/>
                  <a:pt x="194109" y="686164"/>
                </a:cubicBezTo>
                <a:cubicBezTo>
                  <a:pt x="143817" y="628252"/>
                  <a:pt x="131625" y="556624"/>
                  <a:pt x="102669" y="512428"/>
                </a:cubicBezTo>
                <a:cubicBezTo>
                  <a:pt x="73713" y="468232"/>
                  <a:pt x="37137" y="445372"/>
                  <a:pt x="20373" y="420988"/>
                </a:cubicBezTo>
                <a:cubicBezTo>
                  <a:pt x="3609" y="396604"/>
                  <a:pt x="-4011" y="392032"/>
                  <a:pt x="2085" y="366124"/>
                </a:cubicBezTo>
                <a:cubicBezTo>
                  <a:pt x="8181" y="340216"/>
                  <a:pt x="32565" y="312784"/>
                  <a:pt x="56949" y="265540"/>
                </a:cubicBezTo>
                <a:cubicBezTo>
                  <a:pt x="81333" y="218296"/>
                  <a:pt x="120957" y="126856"/>
                  <a:pt x="148389" y="82660"/>
                </a:cubicBezTo>
                <a:cubicBezTo>
                  <a:pt x="175821" y="38464"/>
                  <a:pt x="220017" y="4936"/>
                  <a:pt x="258117" y="364"/>
                </a:cubicBezTo>
                <a:close/>
              </a:path>
            </a:pathLst>
          </a:custGeom>
          <a:noFill/>
          <a:ln cap="flat" cmpd="sng" w="38100">
            <a:solidFill>
              <a:srgbClr val="260ED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7"/>
          <p:cNvSpPr/>
          <p:nvPr/>
        </p:nvSpPr>
        <p:spPr>
          <a:xfrm>
            <a:off x="4908243" y="4617239"/>
            <a:ext cx="439009" cy="541170"/>
          </a:xfrm>
          <a:custGeom>
            <a:rect b="b" l="l" r="r" t="t"/>
            <a:pathLst>
              <a:path extrusionOk="0" h="448633" w="336176">
                <a:moveTo>
                  <a:pt x="32850" y="481"/>
                </a:moveTo>
                <a:cubicBezTo>
                  <a:pt x="57234" y="-4091"/>
                  <a:pt x="109050" y="24865"/>
                  <a:pt x="151722" y="46201"/>
                </a:cubicBezTo>
                <a:cubicBezTo>
                  <a:pt x="194394" y="67537"/>
                  <a:pt x="259926" y="101065"/>
                  <a:pt x="288882" y="128497"/>
                </a:cubicBezTo>
                <a:cubicBezTo>
                  <a:pt x="317838" y="155929"/>
                  <a:pt x="317838" y="178789"/>
                  <a:pt x="325458" y="210793"/>
                </a:cubicBezTo>
                <a:cubicBezTo>
                  <a:pt x="333078" y="242797"/>
                  <a:pt x="339174" y="286993"/>
                  <a:pt x="334602" y="320521"/>
                </a:cubicBezTo>
                <a:cubicBezTo>
                  <a:pt x="330030" y="354049"/>
                  <a:pt x="316314" y="390625"/>
                  <a:pt x="298026" y="411961"/>
                </a:cubicBezTo>
                <a:cubicBezTo>
                  <a:pt x="279738" y="433297"/>
                  <a:pt x="261450" y="450061"/>
                  <a:pt x="224874" y="448537"/>
                </a:cubicBezTo>
                <a:cubicBezTo>
                  <a:pt x="188298" y="447013"/>
                  <a:pt x="115146" y="428725"/>
                  <a:pt x="78570" y="402817"/>
                </a:cubicBezTo>
                <a:cubicBezTo>
                  <a:pt x="41994" y="376909"/>
                  <a:pt x="17610" y="329665"/>
                  <a:pt x="5418" y="293089"/>
                </a:cubicBezTo>
                <a:cubicBezTo>
                  <a:pt x="-6774" y="256513"/>
                  <a:pt x="5418" y="183361"/>
                  <a:pt x="5418" y="183361"/>
                </a:cubicBezTo>
                <a:cubicBezTo>
                  <a:pt x="5418" y="146785"/>
                  <a:pt x="3894" y="101065"/>
                  <a:pt x="5418" y="73633"/>
                </a:cubicBezTo>
                <a:cubicBezTo>
                  <a:pt x="6942" y="46201"/>
                  <a:pt x="8466" y="5053"/>
                  <a:pt x="32850" y="481"/>
                </a:cubicBezTo>
                <a:close/>
              </a:path>
            </a:pathLst>
          </a:custGeom>
          <a:noFill/>
          <a:ln cap="flat" cmpd="sng" w="38100">
            <a:solidFill>
              <a:srgbClr val="260ED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7"/>
          <p:cNvSpPr txBox="1"/>
          <p:nvPr/>
        </p:nvSpPr>
        <p:spPr>
          <a:xfrm>
            <a:off x="5853310" y="3332615"/>
            <a:ext cx="113293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~1 derecho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per 2 yrs</a:t>
            </a:r>
            <a:endParaRPr b="1" sz="16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7"/>
          <p:cNvSpPr txBox="1"/>
          <p:nvPr/>
        </p:nvSpPr>
        <p:spPr>
          <a:xfrm>
            <a:off x="5444259" y="5075134"/>
            <a:ext cx="160422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About 1 derecho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yr</a:t>
            </a:r>
            <a:endParaRPr b="1" sz="1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7" name="Google Shape;517;p27"/>
          <p:cNvCxnSpPr>
            <a:stCxn id="516" idx="0"/>
          </p:cNvCxnSpPr>
          <p:nvPr/>
        </p:nvCxnSpPr>
        <p:spPr>
          <a:xfrm rot="10800000">
            <a:off x="5150470" y="4855234"/>
            <a:ext cx="1095900" cy="2199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8" name="Google Shape;518;p27"/>
          <p:cNvCxnSpPr/>
          <p:nvPr/>
        </p:nvCxnSpPr>
        <p:spPr>
          <a:xfrm rot="10800000">
            <a:off x="5429406" y="4227922"/>
            <a:ext cx="768113" cy="847212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519" name="Google Shape;51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7385" y="6164037"/>
            <a:ext cx="7504871" cy="573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How do bow-echo DMCSs form?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9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How do bow-echo DMCSs form?</a:t>
            </a:r>
            <a:endParaRPr/>
          </a:p>
        </p:txBody>
      </p:sp>
      <p:pic>
        <p:nvPicPr>
          <p:cNvPr id="530" name="Google Shape;5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9112" y="988595"/>
            <a:ext cx="6172175" cy="579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189" name="Google Shape;189;p3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3"/>
          <p:cNvSpPr txBox="1"/>
          <p:nvPr>
            <p:ph idx="1" type="body"/>
          </p:nvPr>
        </p:nvSpPr>
        <p:spPr>
          <a:xfrm>
            <a:off x="711200" y="883920"/>
            <a:ext cx="11074400" cy="597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133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133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33"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667"/>
          </a:p>
          <a:p>
            <a:pPr indent="0" lvl="1" marL="677316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67"/>
          </a:p>
        </p:txBody>
      </p:sp>
      <p:pic>
        <p:nvPicPr>
          <p:cNvPr id="191" name="Google Shape;1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3802"/>
            <a:ext cx="5928650" cy="59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"/>
          <p:cNvSpPr txBox="1"/>
          <p:nvPr/>
        </p:nvSpPr>
        <p:spPr>
          <a:xfrm>
            <a:off x="220902" y="883685"/>
            <a:ext cx="6319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0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How do bow-echo DMCSs form?</a:t>
            </a:r>
            <a:endParaRPr/>
          </a:p>
        </p:txBody>
      </p:sp>
      <p:pic>
        <p:nvPicPr>
          <p:cNvPr id="536" name="Google Shape;53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9112" y="988595"/>
            <a:ext cx="6172175" cy="579308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0"/>
          <p:cNvSpPr/>
          <p:nvPr/>
        </p:nvSpPr>
        <p:spPr>
          <a:xfrm rot="4583376">
            <a:off x="5638770" y="1881904"/>
            <a:ext cx="2529379" cy="259835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0"/>
          <p:cNvSpPr/>
          <p:nvPr/>
        </p:nvSpPr>
        <p:spPr>
          <a:xfrm rot="5695101">
            <a:off x="8205525" y="3109506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0"/>
          <p:cNvSpPr/>
          <p:nvPr/>
        </p:nvSpPr>
        <p:spPr>
          <a:xfrm rot="6596508">
            <a:off x="8096928" y="3572587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0"/>
          <p:cNvSpPr/>
          <p:nvPr/>
        </p:nvSpPr>
        <p:spPr>
          <a:xfrm rot="7329736">
            <a:off x="7791348" y="4018411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0"/>
          <p:cNvSpPr/>
          <p:nvPr/>
        </p:nvSpPr>
        <p:spPr>
          <a:xfrm rot="8916834">
            <a:off x="7439182" y="4284380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1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How do bow-echo DMCSs form?</a:t>
            </a:r>
            <a:endParaRPr/>
          </a:p>
        </p:txBody>
      </p:sp>
      <p:pic>
        <p:nvPicPr>
          <p:cNvPr id="547" name="Google Shape;54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9112" y="988595"/>
            <a:ext cx="6172175" cy="579308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1"/>
          <p:cNvSpPr/>
          <p:nvPr/>
        </p:nvSpPr>
        <p:spPr>
          <a:xfrm>
            <a:off x="6824547" y="2430966"/>
            <a:ext cx="1639210" cy="2137557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1"/>
          <p:cNvSpPr txBox="1"/>
          <p:nvPr/>
        </p:nvSpPr>
        <p:spPr>
          <a:xfrm>
            <a:off x="4358874" y="4247851"/>
            <a:ext cx="2277034" cy="13849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Lets do 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Theoretical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Cross-section!</a:t>
            </a:r>
            <a:endParaRPr b="1" sz="2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1"/>
          <p:cNvSpPr/>
          <p:nvPr/>
        </p:nvSpPr>
        <p:spPr>
          <a:xfrm rot="4583376">
            <a:off x="5638770" y="1881904"/>
            <a:ext cx="2529379" cy="259835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1"/>
          <p:cNvSpPr/>
          <p:nvPr/>
        </p:nvSpPr>
        <p:spPr>
          <a:xfrm rot="5695101">
            <a:off x="8205525" y="3109506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1"/>
          <p:cNvSpPr/>
          <p:nvPr/>
        </p:nvSpPr>
        <p:spPr>
          <a:xfrm rot="6596508">
            <a:off x="8096928" y="3572587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1"/>
          <p:cNvSpPr/>
          <p:nvPr/>
        </p:nvSpPr>
        <p:spPr>
          <a:xfrm rot="7329736">
            <a:off x="7791348" y="4018411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1"/>
          <p:cNvSpPr/>
          <p:nvPr/>
        </p:nvSpPr>
        <p:spPr>
          <a:xfrm rot="8916834">
            <a:off x="7439182" y="4284380"/>
            <a:ext cx="186212" cy="163488"/>
          </a:xfrm>
          <a:prstGeom prst="triangle">
            <a:avLst>
              <a:gd fmla="val 50000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5" name="Google Shape;555;p31"/>
          <p:cNvCxnSpPr/>
          <p:nvPr/>
        </p:nvCxnSpPr>
        <p:spPr>
          <a:xfrm rot="10800000">
            <a:off x="7654343" y="4715975"/>
            <a:ext cx="0" cy="916871"/>
          </a:xfrm>
          <a:prstGeom prst="straightConnector1">
            <a:avLst/>
          </a:prstGeom>
          <a:noFill/>
          <a:ln cap="flat" cmpd="sng" w="762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56" name="Google Shape;556;p31"/>
          <p:cNvSpPr txBox="1"/>
          <p:nvPr/>
        </p:nvSpPr>
        <p:spPr>
          <a:xfrm>
            <a:off x="7644152" y="5123013"/>
            <a:ext cx="9284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North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How do bow-echo DMCSs form?</a:t>
            </a:r>
            <a:endParaRPr/>
          </a:p>
        </p:txBody>
      </p:sp>
      <p:pic>
        <p:nvPicPr>
          <p:cNvPr id="562" name="Google Shape;56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87" y="1259901"/>
            <a:ext cx="12022386" cy="54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4880" y="-1"/>
            <a:ext cx="4624285" cy="685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916" y="0"/>
            <a:ext cx="113461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0328" y="0"/>
            <a:ext cx="5667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0328" y="0"/>
            <a:ext cx="5667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6"/>
          <p:cNvSpPr txBox="1"/>
          <p:nvPr/>
        </p:nvSpPr>
        <p:spPr>
          <a:xfrm>
            <a:off x="9354312" y="841248"/>
            <a:ext cx="24004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Ordinary MCSs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0328" y="0"/>
            <a:ext cx="5667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7"/>
          <p:cNvSpPr txBox="1"/>
          <p:nvPr/>
        </p:nvSpPr>
        <p:spPr>
          <a:xfrm>
            <a:off x="9354312" y="841248"/>
            <a:ext cx="24004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Ordinary MCSs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7"/>
          <p:cNvSpPr txBox="1"/>
          <p:nvPr/>
        </p:nvSpPr>
        <p:spPr>
          <a:xfrm>
            <a:off x="9354312" y="4431792"/>
            <a:ext cx="256281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Long-lived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bow-echo MCSs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DMCSs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8010" y="0"/>
            <a:ext cx="8575287" cy="687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8010" y="0"/>
            <a:ext cx="8575287" cy="6873687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39"/>
          <p:cNvSpPr txBox="1"/>
          <p:nvPr/>
        </p:nvSpPr>
        <p:spPr>
          <a:xfrm>
            <a:off x="9645805" y="0"/>
            <a:ext cx="269859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Northern vortex dominates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due to Coriolis force</a:t>
            </a:r>
            <a:endParaRPr b="1" sz="24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198" name="Google Shape;198;p4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4"/>
          <p:cNvSpPr txBox="1"/>
          <p:nvPr>
            <p:ph idx="1" type="body"/>
          </p:nvPr>
        </p:nvSpPr>
        <p:spPr>
          <a:xfrm>
            <a:off x="711200" y="883920"/>
            <a:ext cx="11074400" cy="597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133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133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33"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667"/>
          </a:p>
          <a:p>
            <a:pPr indent="0" lvl="1" marL="677316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67"/>
          </a:p>
        </p:txBody>
      </p:sp>
      <p:pic>
        <p:nvPicPr>
          <p:cNvPr id="200" name="Google Shape;2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3802"/>
            <a:ext cx="5928650" cy="59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"/>
          <p:cNvSpPr txBox="1"/>
          <p:nvPr/>
        </p:nvSpPr>
        <p:spPr>
          <a:xfrm>
            <a:off x="220902" y="883685"/>
            <a:ext cx="6319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6045201" y="5349240"/>
            <a:ext cx="58624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MCS is known as the derecho-producing MCS (DMCS)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725" y="0"/>
            <a:ext cx="104488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361" y="83532"/>
            <a:ext cx="12002685" cy="57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1"/>
          <p:cNvSpPr/>
          <p:nvPr/>
        </p:nvSpPr>
        <p:spPr>
          <a:xfrm>
            <a:off x="-39734" y="5919956"/>
            <a:ext cx="62367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08 May 2009 “Super-Derecho” Case</a:t>
            </a:r>
            <a:endParaRPr/>
          </a:p>
        </p:txBody>
      </p:sp>
      <p:sp>
        <p:nvSpPr>
          <p:cNvPr id="613" name="Google Shape;613;p41"/>
          <p:cNvSpPr txBox="1"/>
          <p:nvPr/>
        </p:nvSpPr>
        <p:spPr>
          <a:xfrm>
            <a:off x="9333572" y="5798633"/>
            <a:ext cx="26651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Weisman et al. (2013)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361" y="83532"/>
            <a:ext cx="12002685" cy="57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2"/>
          <p:cNvSpPr/>
          <p:nvPr/>
        </p:nvSpPr>
        <p:spPr>
          <a:xfrm>
            <a:off x="-39734" y="5919956"/>
            <a:ext cx="62367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08 May 2009 “Super-Derecho” Case</a:t>
            </a:r>
            <a:endParaRPr/>
          </a:p>
        </p:txBody>
      </p:sp>
      <p:sp>
        <p:nvSpPr>
          <p:cNvPr id="620" name="Google Shape;620;p42"/>
          <p:cNvSpPr txBox="1"/>
          <p:nvPr/>
        </p:nvSpPr>
        <p:spPr>
          <a:xfrm>
            <a:off x="9333572" y="5798633"/>
            <a:ext cx="26651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Weisman et al. (2013)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2"/>
          <p:cNvSpPr/>
          <p:nvPr/>
        </p:nvSpPr>
        <p:spPr>
          <a:xfrm>
            <a:off x="1538869" y="2065711"/>
            <a:ext cx="1929161" cy="1750742"/>
          </a:xfrm>
          <a:prstGeom prst="ellipse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B03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2"/>
          <p:cNvSpPr/>
          <p:nvPr/>
        </p:nvSpPr>
        <p:spPr>
          <a:xfrm>
            <a:off x="3345366" y="2419815"/>
            <a:ext cx="848361" cy="2274848"/>
          </a:xfrm>
          <a:custGeom>
            <a:rect b="b" l="l" r="r" t="t"/>
            <a:pathLst>
              <a:path extrusionOk="0" h="2274848" w="848361">
                <a:moveTo>
                  <a:pt x="301083" y="0"/>
                </a:moveTo>
                <a:cubicBezTo>
                  <a:pt x="456271" y="147753"/>
                  <a:pt x="611459" y="295507"/>
                  <a:pt x="702527" y="446048"/>
                </a:cubicBezTo>
                <a:cubicBezTo>
                  <a:pt x="793595" y="596589"/>
                  <a:pt x="840059" y="752707"/>
                  <a:pt x="847493" y="903248"/>
                </a:cubicBezTo>
                <a:cubicBezTo>
                  <a:pt x="854927" y="1053789"/>
                  <a:pt x="814039" y="1206190"/>
                  <a:pt x="747132" y="1349297"/>
                </a:cubicBezTo>
                <a:cubicBezTo>
                  <a:pt x="680225" y="1492404"/>
                  <a:pt x="550127" y="1629936"/>
                  <a:pt x="446049" y="1761892"/>
                </a:cubicBezTo>
                <a:cubicBezTo>
                  <a:pt x="341971" y="1893848"/>
                  <a:pt x="197004" y="2055541"/>
                  <a:pt x="122663" y="2141034"/>
                </a:cubicBezTo>
                <a:cubicBezTo>
                  <a:pt x="48321" y="2226527"/>
                  <a:pt x="24160" y="2250687"/>
                  <a:pt x="0" y="2274848"/>
                </a:cubicBezTo>
              </a:path>
            </a:pathLst>
          </a:custGeom>
          <a:noFill/>
          <a:ln cap="flat" cmpd="sng" w="762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B03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2"/>
          <p:cNvSpPr txBox="1"/>
          <p:nvPr/>
        </p:nvSpPr>
        <p:spPr>
          <a:xfrm>
            <a:off x="2022183" y="1331795"/>
            <a:ext cx="1323183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Line-End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Mesovortex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42"/>
          <p:cNvSpPr txBox="1"/>
          <p:nvPr/>
        </p:nvSpPr>
        <p:spPr>
          <a:xfrm>
            <a:off x="2219093" y="4784983"/>
            <a:ext cx="2735328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 favorable for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leading-line/system-scale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mesovortices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2"/>
          <p:cNvSpPr/>
          <p:nvPr/>
        </p:nvSpPr>
        <p:spPr>
          <a:xfrm>
            <a:off x="8683083" y="2271133"/>
            <a:ext cx="848361" cy="2274848"/>
          </a:xfrm>
          <a:custGeom>
            <a:rect b="b" l="l" r="r" t="t"/>
            <a:pathLst>
              <a:path extrusionOk="0" h="2274848" w="848361">
                <a:moveTo>
                  <a:pt x="301083" y="0"/>
                </a:moveTo>
                <a:cubicBezTo>
                  <a:pt x="456271" y="147753"/>
                  <a:pt x="611459" y="295507"/>
                  <a:pt x="702527" y="446048"/>
                </a:cubicBezTo>
                <a:cubicBezTo>
                  <a:pt x="793595" y="596589"/>
                  <a:pt x="840059" y="752707"/>
                  <a:pt x="847493" y="903248"/>
                </a:cubicBezTo>
                <a:cubicBezTo>
                  <a:pt x="854927" y="1053789"/>
                  <a:pt x="814039" y="1206190"/>
                  <a:pt x="747132" y="1349297"/>
                </a:cubicBezTo>
                <a:cubicBezTo>
                  <a:pt x="680225" y="1492404"/>
                  <a:pt x="550127" y="1629936"/>
                  <a:pt x="446049" y="1761892"/>
                </a:cubicBezTo>
                <a:cubicBezTo>
                  <a:pt x="341971" y="1893848"/>
                  <a:pt x="197004" y="2055541"/>
                  <a:pt x="122663" y="2141034"/>
                </a:cubicBezTo>
                <a:cubicBezTo>
                  <a:pt x="48321" y="2226527"/>
                  <a:pt x="24160" y="2250687"/>
                  <a:pt x="0" y="2274848"/>
                </a:cubicBezTo>
              </a:path>
            </a:pathLst>
          </a:custGeom>
          <a:noFill/>
          <a:ln cap="flat" cmpd="sng" w="762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B03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9591" y="0"/>
            <a:ext cx="8865220" cy="679536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3"/>
          <p:cNvSpPr/>
          <p:nvPr/>
        </p:nvSpPr>
        <p:spPr>
          <a:xfrm rot="809562">
            <a:off x="2195100" y="1833592"/>
            <a:ext cx="1218737" cy="2648680"/>
          </a:xfrm>
          <a:custGeom>
            <a:rect b="b" l="l" r="r" t="t"/>
            <a:pathLst>
              <a:path extrusionOk="0" h="1795346" w="948494">
                <a:moveTo>
                  <a:pt x="858644" y="0"/>
                </a:moveTo>
                <a:cubicBezTo>
                  <a:pt x="862361" y="127310"/>
                  <a:pt x="866079" y="254620"/>
                  <a:pt x="880947" y="401444"/>
                </a:cubicBezTo>
                <a:cubicBezTo>
                  <a:pt x="895815" y="548268"/>
                  <a:pt x="955288" y="735980"/>
                  <a:pt x="947854" y="880946"/>
                </a:cubicBezTo>
                <a:cubicBezTo>
                  <a:pt x="940420" y="1025912"/>
                  <a:pt x="903249" y="1152292"/>
                  <a:pt x="836342" y="1271239"/>
                </a:cubicBezTo>
                <a:cubicBezTo>
                  <a:pt x="769435" y="1390186"/>
                  <a:pt x="637478" y="1516567"/>
                  <a:pt x="546410" y="1594625"/>
                </a:cubicBezTo>
                <a:cubicBezTo>
                  <a:pt x="455342" y="1672683"/>
                  <a:pt x="381000" y="1706137"/>
                  <a:pt x="289932" y="1739590"/>
                </a:cubicBezTo>
                <a:cubicBezTo>
                  <a:pt x="198864" y="1773043"/>
                  <a:pt x="99432" y="1784194"/>
                  <a:pt x="0" y="1795346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3"/>
          <p:cNvSpPr/>
          <p:nvPr/>
        </p:nvSpPr>
        <p:spPr>
          <a:xfrm rot="928947">
            <a:off x="3674337" y="2301953"/>
            <a:ext cx="661712" cy="2902755"/>
          </a:xfrm>
          <a:custGeom>
            <a:rect b="b" l="l" r="r" t="t"/>
            <a:pathLst>
              <a:path extrusionOk="0" h="2308302" w="1375317">
                <a:moveTo>
                  <a:pt x="1137425" y="0"/>
                </a:moveTo>
                <a:cubicBezTo>
                  <a:pt x="1191322" y="172844"/>
                  <a:pt x="1245220" y="345688"/>
                  <a:pt x="1282391" y="501805"/>
                </a:cubicBezTo>
                <a:cubicBezTo>
                  <a:pt x="1319562" y="657922"/>
                  <a:pt x="1345581" y="810322"/>
                  <a:pt x="1360449" y="936702"/>
                </a:cubicBezTo>
                <a:cubicBezTo>
                  <a:pt x="1375317" y="1063082"/>
                  <a:pt x="1379034" y="1159727"/>
                  <a:pt x="1371600" y="1260088"/>
                </a:cubicBezTo>
                <a:cubicBezTo>
                  <a:pt x="1364166" y="1360449"/>
                  <a:pt x="1347439" y="1457093"/>
                  <a:pt x="1315844" y="1538868"/>
                </a:cubicBezTo>
                <a:cubicBezTo>
                  <a:pt x="1284249" y="1620644"/>
                  <a:pt x="1235927" y="1667107"/>
                  <a:pt x="1182030" y="1750741"/>
                </a:cubicBezTo>
                <a:cubicBezTo>
                  <a:pt x="1128133" y="1834375"/>
                  <a:pt x="1094679" y="1960756"/>
                  <a:pt x="992459" y="2040673"/>
                </a:cubicBezTo>
                <a:cubicBezTo>
                  <a:pt x="890239" y="2120590"/>
                  <a:pt x="734123" y="2185639"/>
                  <a:pt x="568713" y="2230244"/>
                </a:cubicBezTo>
                <a:cubicBezTo>
                  <a:pt x="403303" y="2274849"/>
                  <a:pt x="201651" y="2291575"/>
                  <a:pt x="0" y="2308302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43"/>
          <p:cNvSpPr/>
          <p:nvPr/>
        </p:nvSpPr>
        <p:spPr>
          <a:xfrm rot="675308">
            <a:off x="4614350" y="2347562"/>
            <a:ext cx="1156897" cy="3290367"/>
          </a:xfrm>
          <a:custGeom>
            <a:rect b="b" l="l" r="r" t="t"/>
            <a:pathLst>
              <a:path extrusionOk="0" h="2297151" w="1034746">
                <a:moveTo>
                  <a:pt x="669073" y="0"/>
                </a:moveTo>
                <a:cubicBezTo>
                  <a:pt x="767575" y="171914"/>
                  <a:pt x="866078" y="343828"/>
                  <a:pt x="925551" y="501804"/>
                </a:cubicBezTo>
                <a:cubicBezTo>
                  <a:pt x="985024" y="659780"/>
                  <a:pt x="1009185" y="825189"/>
                  <a:pt x="1025912" y="947853"/>
                </a:cubicBezTo>
                <a:cubicBezTo>
                  <a:pt x="1042639" y="1070517"/>
                  <a:pt x="1031488" y="1154151"/>
                  <a:pt x="1025912" y="1237785"/>
                </a:cubicBezTo>
                <a:cubicBezTo>
                  <a:pt x="1020336" y="1321419"/>
                  <a:pt x="1001751" y="1382751"/>
                  <a:pt x="992458" y="1449658"/>
                </a:cubicBezTo>
                <a:cubicBezTo>
                  <a:pt x="983165" y="1516565"/>
                  <a:pt x="979449" y="1570463"/>
                  <a:pt x="970156" y="1639229"/>
                </a:cubicBezTo>
                <a:cubicBezTo>
                  <a:pt x="960863" y="1707995"/>
                  <a:pt x="966439" y="1797204"/>
                  <a:pt x="936702" y="1862253"/>
                </a:cubicBezTo>
                <a:cubicBezTo>
                  <a:pt x="906965" y="1927302"/>
                  <a:pt x="847492" y="1983058"/>
                  <a:pt x="791736" y="2029521"/>
                </a:cubicBezTo>
                <a:cubicBezTo>
                  <a:pt x="735980" y="2075984"/>
                  <a:pt x="669073" y="2105722"/>
                  <a:pt x="602166" y="2141034"/>
                </a:cubicBezTo>
                <a:cubicBezTo>
                  <a:pt x="535259" y="2176346"/>
                  <a:pt x="490653" y="2215376"/>
                  <a:pt x="390292" y="2241395"/>
                </a:cubicBezTo>
                <a:cubicBezTo>
                  <a:pt x="289931" y="2267414"/>
                  <a:pt x="144965" y="2282282"/>
                  <a:pt x="0" y="2297151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3"/>
          <p:cNvSpPr/>
          <p:nvPr/>
        </p:nvSpPr>
        <p:spPr>
          <a:xfrm>
            <a:off x="6679582" y="2378167"/>
            <a:ext cx="356838" cy="3307750"/>
          </a:xfrm>
          <a:custGeom>
            <a:rect b="b" l="l" r="r" t="t"/>
            <a:pathLst>
              <a:path extrusionOk="0" h="2444516" w="561149">
                <a:moveTo>
                  <a:pt x="301083" y="0"/>
                </a:moveTo>
                <a:cubicBezTo>
                  <a:pt x="374495" y="154258"/>
                  <a:pt x="447907" y="308517"/>
                  <a:pt x="479502" y="423746"/>
                </a:cubicBezTo>
                <a:cubicBezTo>
                  <a:pt x="511097" y="538975"/>
                  <a:pt x="490654" y="581722"/>
                  <a:pt x="490654" y="691376"/>
                </a:cubicBezTo>
                <a:cubicBezTo>
                  <a:pt x="490654" y="801030"/>
                  <a:pt x="473926" y="945995"/>
                  <a:pt x="479502" y="1081668"/>
                </a:cubicBezTo>
                <a:cubicBezTo>
                  <a:pt x="485078" y="1217341"/>
                  <a:pt x="511097" y="1390186"/>
                  <a:pt x="524107" y="1505415"/>
                </a:cubicBezTo>
                <a:cubicBezTo>
                  <a:pt x="537117" y="1620644"/>
                  <a:pt x="572429" y="1681976"/>
                  <a:pt x="557561" y="1773044"/>
                </a:cubicBezTo>
                <a:cubicBezTo>
                  <a:pt x="542693" y="1864112"/>
                  <a:pt x="514814" y="1949604"/>
                  <a:pt x="434897" y="2051824"/>
                </a:cubicBezTo>
                <a:cubicBezTo>
                  <a:pt x="354980" y="2154044"/>
                  <a:pt x="150541" y="2321312"/>
                  <a:pt x="78058" y="2386361"/>
                </a:cubicBezTo>
                <a:cubicBezTo>
                  <a:pt x="5575" y="2451410"/>
                  <a:pt x="2787" y="2446763"/>
                  <a:pt x="0" y="2442117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3"/>
          <p:cNvSpPr txBox="1"/>
          <p:nvPr/>
        </p:nvSpPr>
        <p:spPr>
          <a:xfrm>
            <a:off x="8083875" y="2266300"/>
            <a:ext cx="14734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Missouri</a:t>
            </a:r>
            <a:endParaRPr b="1" sz="2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43"/>
          <p:cNvSpPr txBox="1"/>
          <p:nvPr/>
        </p:nvSpPr>
        <p:spPr>
          <a:xfrm>
            <a:off x="7801377" y="4530834"/>
            <a:ext cx="15332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Arkansas</a:t>
            </a:r>
            <a:endParaRPr b="1" sz="2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43"/>
          <p:cNvSpPr/>
          <p:nvPr/>
        </p:nvSpPr>
        <p:spPr>
          <a:xfrm>
            <a:off x="2040673" y="128001"/>
            <a:ext cx="546410" cy="686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388" y="1"/>
            <a:ext cx="8869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4"/>
          <p:cNvSpPr/>
          <p:nvPr/>
        </p:nvSpPr>
        <p:spPr>
          <a:xfrm rot="809562">
            <a:off x="2284310" y="1889348"/>
            <a:ext cx="1218737" cy="2648680"/>
          </a:xfrm>
          <a:custGeom>
            <a:rect b="b" l="l" r="r" t="t"/>
            <a:pathLst>
              <a:path extrusionOk="0" h="1795346" w="948494">
                <a:moveTo>
                  <a:pt x="858644" y="0"/>
                </a:moveTo>
                <a:cubicBezTo>
                  <a:pt x="862361" y="127310"/>
                  <a:pt x="866079" y="254620"/>
                  <a:pt x="880947" y="401444"/>
                </a:cubicBezTo>
                <a:cubicBezTo>
                  <a:pt x="895815" y="548268"/>
                  <a:pt x="955288" y="735980"/>
                  <a:pt x="947854" y="880946"/>
                </a:cubicBezTo>
                <a:cubicBezTo>
                  <a:pt x="940420" y="1025912"/>
                  <a:pt x="903249" y="1152292"/>
                  <a:pt x="836342" y="1271239"/>
                </a:cubicBezTo>
                <a:cubicBezTo>
                  <a:pt x="769435" y="1390186"/>
                  <a:pt x="637478" y="1516567"/>
                  <a:pt x="546410" y="1594625"/>
                </a:cubicBezTo>
                <a:cubicBezTo>
                  <a:pt x="455342" y="1672683"/>
                  <a:pt x="381000" y="1706137"/>
                  <a:pt x="289932" y="1739590"/>
                </a:cubicBezTo>
                <a:cubicBezTo>
                  <a:pt x="198864" y="1773043"/>
                  <a:pt x="99432" y="1784194"/>
                  <a:pt x="0" y="1795346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44"/>
          <p:cNvSpPr/>
          <p:nvPr/>
        </p:nvSpPr>
        <p:spPr>
          <a:xfrm rot="928947">
            <a:off x="3763547" y="2357709"/>
            <a:ext cx="661712" cy="2902755"/>
          </a:xfrm>
          <a:custGeom>
            <a:rect b="b" l="l" r="r" t="t"/>
            <a:pathLst>
              <a:path extrusionOk="0" h="2308302" w="1375317">
                <a:moveTo>
                  <a:pt x="1137425" y="0"/>
                </a:moveTo>
                <a:cubicBezTo>
                  <a:pt x="1191322" y="172844"/>
                  <a:pt x="1245220" y="345688"/>
                  <a:pt x="1282391" y="501805"/>
                </a:cubicBezTo>
                <a:cubicBezTo>
                  <a:pt x="1319562" y="657922"/>
                  <a:pt x="1345581" y="810322"/>
                  <a:pt x="1360449" y="936702"/>
                </a:cubicBezTo>
                <a:cubicBezTo>
                  <a:pt x="1375317" y="1063082"/>
                  <a:pt x="1379034" y="1159727"/>
                  <a:pt x="1371600" y="1260088"/>
                </a:cubicBezTo>
                <a:cubicBezTo>
                  <a:pt x="1364166" y="1360449"/>
                  <a:pt x="1347439" y="1457093"/>
                  <a:pt x="1315844" y="1538868"/>
                </a:cubicBezTo>
                <a:cubicBezTo>
                  <a:pt x="1284249" y="1620644"/>
                  <a:pt x="1235927" y="1667107"/>
                  <a:pt x="1182030" y="1750741"/>
                </a:cubicBezTo>
                <a:cubicBezTo>
                  <a:pt x="1128133" y="1834375"/>
                  <a:pt x="1094679" y="1960756"/>
                  <a:pt x="992459" y="2040673"/>
                </a:cubicBezTo>
                <a:cubicBezTo>
                  <a:pt x="890239" y="2120590"/>
                  <a:pt x="734123" y="2185639"/>
                  <a:pt x="568713" y="2230244"/>
                </a:cubicBezTo>
                <a:cubicBezTo>
                  <a:pt x="403303" y="2274849"/>
                  <a:pt x="201651" y="2291575"/>
                  <a:pt x="0" y="2308302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4"/>
          <p:cNvSpPr/>
          <p:nvPr/>
        </p:nvSpPr>
        <p:spPr>
          <a:xfrm rot="675308">
            <a:off x="4703560" y="2403318"/>
            <a:ext cx="1156897" cy="3290367"/>
          </a:xfrm>
          <a:custGeom>
            <a:rect b="b" l="l" r="r" t="t"/>
            <a:pathLst>
              <a:path extrusionOk="0" h="2297151" w="1034746">
                <a:moveTo>
                  <a:pt x="669073" y="0"/>
                </a:moveTo>
                <a:cubicBezTo>
                  <a:pt x="767575" y="171914"/>
                  <a:pt x="866078" y="343828"/>
                  <a:pt x="925551" y="501804"/>
                </a:cubicBezTo>
                <a:cubicBezTo>
                  <a:pt x="985024" y="659780"/>
                  <a:pt x="1009185" y="825189"/>
                  <a:pt x="1025912" y="947853"/>
                </a:cubicBezTo>
                <a:cubicBezTo>
                  <a:pt x="1042639" y="1070517"/>
                  <a:pt x="1031488" y="1154151"/>
                  <a:pt x="1025912" y="1237785"/>
                </a:cubicBezTo>
                <a:cubicBezTo>
                  <a:pt x="1020336" y="1321419"/>
                  <a:pt x="1001751" y="1382751"/>
                  <a:pt x="992458" y="1449658"/>
                </a:cubicBezTo>
                <a:cubicBezTo>
                  <a:pt x="983165" y="1516565"/>
                  <a:pt x="979449" y="1570463"/>
                  <a:pt x="970156" y="1639229"/>
                </a:cubicBezTo>
                <a:cubicBezTo>
                  <a:pt x="960863" y="1707995"/>
                  <a:pt x="966439" y="1797204"/>
                  <a:pt x="936702" y="1862253"/>
                </a:cubicBezTo>
                <a:cubicBezTo>
                  <a:pt x="906965" y="1927302"/>
                  <a:pt x="847492" y="1983058"/>
                  <a:pt x="791736" y="2029521"/>
                </a:cubicBezTo>
                <a:cubicBezTo>
                  <a:pt x="735980" y="2075984"/>
                  <a:pt x="669073" y="2105722"/>
                  <a:pt x="602166" y="2141034"/>
                </a:cubicBezTo>
                <a:cubicBezTo>
                  <a:pt x="535259" y="2176346"/>
                  <a:pt x="490653" y="2215376"/>
                  <a:pt x="390292" y="2241395"/>
                </a:cubicBezTo>
                <a:cubicBezTo>
                  <a:pt x="289931" y="2267414"/>
                  <a:pt x="144965" y="2282282"/>
                  <a:pt x="0" y="2297151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44"/>
          <p:cNvSpPr/>
          <p:nvPr/>
        </p:nvSpPr>
        <p:spPr>
          <a:xfrm>
            <a:off x="6768792" y="2433923"/>
            <a:ext cx="356838" cy="3307750"/>
          </a:xfrm>
          <a:custGeom>
            <a:rect b="b" l="l" r="r" t="t"/>
            <a:pathLst>
              <a:path extrusionOk="0" h="2444516" w="561149">
                <a:moveTo>
                  <a:pt x="301083" y="0"/>
                </a:moveTo>
                <a:cubicBezTo>
                  <a:pt x="374495" y="154258"/>
                  <a:pt x="447907" y="308517"/>
                  <a:pt x="479502" y="423746"/>
                </a:cubicBezTo>
                <a:cubicBezTo>
                  <a:pt x="511097" y="538975"/>
                  <a:pt x="490654" y="581722"/>
                  <a:pt x="490654" y="691376"/>
                </a:cubicBezTo>
                <a:cubicBezTo>
                  <a:pt x="490654" y="801030"/>
                  <a:pt x="473926" y="945995"/>
                  <a:pt x="479502" y="1081668"/>
                </a:cubicBezTo>
                <a:cubicBezTo>
                  <a:pt x="485078" y="1217341"/>
                  <a:pt x="511097" y="1390186"/>
                  <a:pt x="524107" y="1505415"/>
                </a:cubicBezTo>
                <a:cubicBezTo>
                  <a:pt x="537117" y="1620644"/>
                  <a:pt x="572429" y="1681976"/>
                  <a:pt x="557561" y="1773044"/>
                </a:cubicBezTo>
                <a:cubicBezTo>
                  <a:pt x="542693" y="1864112"/>
                  <a:pt x="514814" y="1949604"/>
                  <a:pt x="434897" y="2051824"/>
                </a:cubicBezTo>
                <a:cubicBezTo>
                  <a:pt x="354980" y="2154044"/>
                  <a:pt x="150541" y="2321312"/>
                  <a:pt x="78058" y="2386361"/>
                </a:cubicBezTo>
                <a:cubicBezTo>
                  <a:pt x="5575" y="2451410"/>
                  <a:pt x="2787" y="2446763"/>
                  <a:pt x="0" y="2442117"/>
                </a:cubicBezTo>
              </a:path>
            </a:pathLst>
          </a:custGeom>
          <a:noFill/>
          <a:ln cap="flat" cmpd="sng" w="5715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44"/>
          <p:cNvSpPr txBox="1"/>
          <p:nvPr/>
        </p:nvSpPr>
        <p:spPr>
          <a:xfrm>
            <a:off x="8083875" y="2266300"/>
            <a:ext cx="14734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Missouri</a:t>
            </a:r>
            <a:endParaRPr b="1" sz="2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44"/>
          <p:cNvSpPr txBox="1"/>
          <p:nvPr/>
        </p:nvSpPr>
        <p:spPr>
          <a:xfrm>
            <a:off x="7801377" y="4530834"/>
            <a:ext cx="15332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Arkansas</a:t>
            </a:r>
            <a:endParaRPr b="1" sz="2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44"/>
          <p:cNvSpPr/>
          <p:nvPr/>
        </p:nvSpPr>
        <p:spPr>
          <a:xfrm>
            <a:off x="2174488" y="295270"/>
            <a:ext cx="546410" cy="686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965" y="0"/>
            <a:ext cx="3972004" cy="359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4390" y="0"/>
            <a:ext cx="3937161" cy="359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8973" y="14249"/>
            <a:ext cx="3972004" cy="356219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45"/>
          <p:cNvSpPr txBox="1"/>
          <p:nvPr/>
        </p:nvSpPr>
        <p:spPr>
          <a:xfrm>
            <a:off x="792780" y="3590693"/>
            <a:ext cx="26763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Vortical Flow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5"/>
          <p:cNvSpPr txBox="1"/>
          <p:nvPr/>
        </p:nvSpPr>
        <p:spPr>
          <a:xfrm>
            <a:off x="4363618" y="3590693"/>
            <a:ext cx="34787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Flow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5"/>
          <p:cNvSpPr txBox="1"/>
          <p:nvPr/>
        </p:nvSpPr>
        <p:spPr>
          <a:xfrm>
            <a:off x="9004199" y="3590692"/>
            <a:ext cx="21415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Flow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45"/>
          <p:cNvSpPr/>
          <p:nvPr/>
        </p:nvSpPr>
        <p:spPr>
          <a:xfrm>
            <a:off x="267629" y="156117"/>
            <a:ext cx="446049" cy="44604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45"/>
          <p:cNvSpPr/>
          <p:nvPr/>
        </p:nvSpPr>
        <p:spPr>
          <a:xfrm>
            <a:off x="4239633" y="156116"/>
            <a:ext cx="446049" cy="44604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45"/>
          <p:cNvSpPr/>
          <p:nvPr/>
        </p:nvSpPr>
        <p:spPr>
          <a:xfrm>
            <a:off x="8176794" y="156116"/>
            <a:ext cx="446049" cy="44604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4512" y="4321388"/>
            <a:ext cx="11739061" cy="84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6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Derecho Environments</a:t>
            </a:r>
            <a:endParaRPr/>
          </a:p>
        </p:txBody>
      </p:sp>
      <p:pic>
        <p:nvPicPr>
          <p:cNvPr id="669" name="Google Shape;66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4478" y="988595"/>
            <a:ext cx="6801443" cy="5675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168" y="69165"/>
            <a:ext cx="9811512" cy="6788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6391" y="17671"/>
            <a:ext cx="9319217" cy="682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1982"/>
            <a:ext cx="12192000" cy="5589594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9"/>
          <p:cNvSpPr txBox="1"/>
          <p:nvPr/>
        </p:nvSpPr>
        <p:spPr>
          <a:xfrm>
            <a:off x="91440" y="246888"/>
            <a:ext cx="247702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Aug 2020 – 1700 UTC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208" name="Google Shape;208;p5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5"/>
          <p:cNvSpPr txBox="1"/>
          <p:nvPr>
            <p:ph idx="1" type="body"/>
          </p:nvPr>
        </p:nvSpPr>
        <p:spPr>
          <a:xfrm>
            <a:off x="711200" y="883920"/>
            <a:ext cx="11074400" cy="597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133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133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33"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667"/>
          </a:p>
          <a:p>
            <a:pPr indent="0" lvl="1" marL="677316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67"/>
          </a:p>
        </p:txBody>
      </p:sp>
      <p:pic>
        <p:nvPicPr>
          <p:cNvPr id="210" name="Google Shape;2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3802"/>
            <a:ext cx="5928650" cy="59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/>
        </p:nvSpPr>
        <p:spPr>
          <a:xfrm>
            <a:off x="220902" y="883685"/>
            <a:ext cx="6319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6045201" y="5349240"/>
            <a:ext cx="58624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MCS is known as the derecho-producing MCS (DMCS)</a:t>
            </a:r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361959" y="2201999"/>
            <a:ext cx="454404" cy="731520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1536356" y="2560320"/>
            <a:ext cx="429604" cy="743350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"/>
          <p:cNvSpPr/>
          <p:nvPr/>
        </p:nvSpPr>
        <p:spPr>
          <a:xfrm>
            <a:off x="2503157" y="2414536"/>
            <a:ext cx="939754" cy="1307071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"/>
          <p:cNvSpPr/>
          <p:nvPr/>
        </p:nvSpPr>
        <p:spPr>
          <a:xfrm>
            <a:off x="2218715" y="2343810"/>
            <a:ext cx="2448391" cy="2328774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 rot="2963500">
            <a:off x="3680801" y="2813677"/>
            <a:ext cx="814825" cy="3350642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 txBox="1"/>
          <p:nvPr/>
        </p:nvSpPr>
        <p:spPr>
          <a:xfrm>
            <a:off x="375572" y="3986324"/>
            <a:ext cx="82907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EB03CF"/>
                </a:solidFill>
                <a:latin typeface="Calibri"/>
                <a:ea typeface="Calibri"/>
                <a:cs typeface="Calibri"/>
                <a:sym typeface="Calibri"/>
              </a:rPr>
              <a:t>DMCS</a:t>
            </a:r>
            <a:endParaRPr b="1" sz="2000">
              <a:solidFill>
                <a:srgbClr val="EB03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9" name="Google Shape;219;p5"/>
          <p:cNvCxnSpPr/>
          <p:nvPr/>
        </p:nvCxnSpPr>
        <p:spPr>
          <a:xfrm rot="10800000">
            <a:off x="589162" y="3040186"/>
            <a:ext cx="560684" cy="1019750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0" name="Google Shape;220;p5"/>
          <p:cNvCxnSpPr/>
          <p:nvPr/>
        </p:nvCxnSpPr>
        <p:spPr>
          <a:xfrm flipH="1" rot="10800000">
            <a:off x="1133114" y="3348531"/>
            <a:ext cx="403242" cy="711405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1" name="Google Shape;221;p5"/>
          <p:cNvCxnSpPr/>
          <p:nvPr/>
        </p:nvCxnSpPr>
        <p:spPr>
          <a:xfrm flipH="1" rot="10800000">
            <a:off x="1149846" y="3729554"/>
            <a:ext cx="1306412" cy="328440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2" name="Google Shape;222;p5"/>
          <p:cNvCxnSpPr/>
          <p:nvPr/>
        </p:nvCxnSpPr>
        <p:spPr>
          <a:xfrm>
            <a:off x="1149846" y="4057994"/>
            <a:ext cx="1048840" cy="613149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3" name="Google Shape;223;p5"/>
          <p:cNvCxnSpPr/>
          <p:nvPr/>
        </p:nvCxnSpPr>
        <p:spPr>
          <a:xfrm>
            <a:off x="1133114" y="4050047"/>
            <a:ext cx="1370043" cy="1164179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450"/>
            <a:ext cx="12094463" cy="396148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0"/>
          <p:cNvSpPr txBox="1"/>
          <p:nvPr/>
        </p:nvSpPr>
        <p:spPr>
          <a:xfrm>
            <a:off x="86867" y="4709160"/>
            <a:ext cx="11682983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dry air aloft supports stronger evaporative cooling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Greater evaporative cooling can support greater downward momentum transport of RIJ air over a broader area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Severe winds can be more prolonged compared to ordinary squall-line/MCS cases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094" y="0"/>
            <a:ext cx="5960858" cy="681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24" y="0"/>
            <a:ext cx="12069492" cy="6647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3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Understanding derecho synoptic setups</a:t>
            </a:r>
            <a:endParaRPr/>
          </a:p>
        </p:txBody>
      </p:sp>
      <p:sp>
        <p:nvSpPr>
          <p:cNvPr id="707" name="Google Shape;707;p53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Many of the aforementioned synoptic regimes can support relatively weaker, shorter-lived wind swaths from cold-pool dominated MCSs. </a:t>
            </a:r>
            <a:endParaRPr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07152"/>
              <a:buChar char="•"/>
            </a:pPr>
            <a:r>
              <a:rPr lang="en-US"/>
              <a:t>Previous studies were less strict in identifying derechos from a phenomenalogical standpoint, and they had much more lenient quantitative wind-report criteria. 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Even if confidence is high in an MCS materializing in a weakly forced environment (which is a tremendous challenge in of itself), how can we distinguish between the rarer but disproportionately more intense/impactful cold pool MCS wind swaths from the less impactful but more common occurrences?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4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Understanding derecho synoptic setups</a:t>
            </a:r>
            <a:endParaRPr/>
          </a:p>
        </p:txBody>
      </p:sp>
      <p:sp>
        <p:nvSpPr>
          <p:cNvPr id="713" name="Google Shape;713;p54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96766"/>
              <a:buFont typeface="Arial"/>
              <a:buChar char="•"/>
            </a:pPr>
            <a:r>
              <a:rPr lang="en-US"/>
              <a:t>New research is underway to determine what supports particularly intense wind swaths that specifically originate from cold pool dominated MCSs (i.e. the “you know it when you see it” scenarios).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96766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96766"/>
              <a:buFont typeface="Arial"/>
              <a:buChar char="•"/>
            </a:pPr>
            <a:r>
              <a:rPr lang="en-US"/>
              <a:t>Latest research shows that in addition to strong buoyancy, strong mid/upper-level flow/shear is a good discriminator between MCSs producing destructive wind swaths, and lesser events in otherwise identical synoptic flow patterns.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g349311648a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" y="0"/>
            <a:ext cx="901642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g349311648a0_0_0"/>
          <p:cNvSpPr txBox="1"/>
          <p:nvPr/>
        </p:nvSpPr>
        <p:spPr>
          <a:xfrm>
            <a:off x="8904800" y="1041800"/>
            <a:ext cx="3287100" cy="47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OU capstone: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Parker Alvstad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Lydia Burroughs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Taylor King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Manual hourly tracking of</a:t>
            </a:r>
            <a:br>
              <a:rPr b="1" lang="en-US" sz="2400">
                <a:solidFill>
                  <a:schemeClr val="dk1"/>
                </a:solidFill>
              </a:rPr>
            </a:br>
            <a:r>
              <a:rPr b="1" lang="en-US" sz="2400">
                <a:solidFill>
                  <a:schemeClr val="dk1"/>
                </a:solidFill>
              </a:rPr>
              <a:t>~20 DMCSs and</a:t>
            </a:r>
            <a:br>
              <a:rPr b="1" lang="en-US" sz="2400">
                <a:solidFill>
                  <a:schemeClr val="dk1"/>
                </a:solidFill>
              </a:rPr>
            </a:br>
            <a:r>
              <a:rPr b="1" lang="en-US" sz="2400">
                <a:solidFill>
                  <a:schemeClr val="dk1"/>
                </a:solidFill>
              </a:rPr>
              <a:t>~20 non-DMCSs</a:t>
            </a:r>
            <a:br>
              <a:rPr b="1" lang="en-US" sz="2400">
                <a:solidFill>
                  <a:schemeClr val="dk1"/>
                </a:solidFill>
              </a:rPr>
            </a:br>
            <a:r>
              <a:rPr b="1" lang="en-US" sz="2400">
                <a:solidFill>
                  <a:schemeClr val="dk1"/>
                </a:solidFill>
              </a:rPr>
              <a:t>in similar patterns</a:t>
            </a:r>
            <a:br>
              <a:rPr b="1" lang="en-US" sz="2400">
                <a:solidFill>
                  <a:schemeClr val="dk1"/>
                </a:solidFill>
              </a:rPr>
            </a:br>
            <a:br>
              <a:rPr b="1" lang="en-US" sz="2400">
                <a:solidFill>
                  <a:schemeClr val="dk1"/>
                </a:solidFill>
              </a:rPr>
            </a:br>
            <a:r>
              <a:rPr b="1" lang="en-US" sz="2400">
                <a:solidFill>
                  <a:schemeClr val="dk1"/>
                </a:solidFill>
              </a:rPr>
              <a:t>RUC/RAP proximity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g349311648a0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385250"/>
            <a:ext cx="11785599" cy="608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6"/>
          <p:cNvSpPr txBox="1"/>
          <p:nvPr/>
        </p:nvSpPr>
        <p:spPr>
          <a:xfrm>
            <a:off x="7654564" y="-1"/>
            <a:ext cx="45374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7"/>
          <p:cNvSpPr txBox="1"/>
          <p:nvPr/>
        </p:nvSpPr>
        <p:spPr>
          <a:xfrm>
            <a:off x="7654564" y="-1"/>
            <a:ext cx="453743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229" name="Google Shape;229;p6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6"/>
          <p:cNvSpPr txBox="1"/>
          <p:nvPr>
            <p:ph idx="1" type="body"/>
          </p:nvPr>
        </p:nvSpPr>
        <p:spPr>
          <a:xfrm>
            <a:off x="711200" y="883920"/>
            <a:ext cx="11074400" cy="597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133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133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33"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667"/>
          </a:p>
          <a:p>
            <a:pPr indent="0" lvl="1" marL="677316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67"/>
          </a:p>
        </p:txBody>
      </p:sp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3802"/>
            <a:ext cx="5928650" cy="597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9616" y="874414"/>
            <a:ext cx="6230113" cy="411821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"/>
          <p:cNvSpPr txBox="1"/>
          <p:nvPr/>
        </p:nvSpPr>
        <p:spPr>
          <a:xfrm>
            <a:off x="220902" y="883685"/>
            <a:ext cx="6319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6045201" y="5349240"/>
            <a:ext cx="58624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MCS is known as the derecho-producing MCS (DMCS)</a:t>
            </a:r>
            <a:endParaRPr/>
          </a:p>
        </p:txBody>
      </p:sp>
      <p:sp>
        <p:nvSpPr>
          <p:cNvPr id="235" name="Google Shape;235;p6"/>
          <p:cNvSpPr/>
          <p:nvPr/>
        </p:nvSpPr>
        <p:spPr>
          <a:xfrm>
            <a:off x="361959" y="2201999"/>
            <a:ext cx="454404" cy="731520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1536356" y="2560320"/>
            <a:ext cx="429604" cy="743350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2503157" y="2414536"/>
            <a:ext cx="939754" cy="1307071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2218715" y="2343810"/>
            <a:ext cx="2448391" cy="2328774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/>
          <p:nvPr/>
        </p:nvSpPr>
        <p:spPr>
          <a:xfrm rot="2963500">
            <a:off x="3680801" y="2813677"/>
            <a:ext cx="814825" cy="3350642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"/>
          <p:cNvSpPr txBox="1"/>
          <p:nvPr/>
        </p:nvSpPr>
        <p:spPr>
          <a:xfrm>
            <a:off x="375572" y="3986324"/>
            <a:ext cx="82907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EB03CF"/>
                </a:solidFill>
                <a:latin typeface="Calibri"/>
                <a:ea typeface="Calibri"/>
                <a:cs typeface="Calibri"/>
                <a:sym typeface="Calibri"/>
              </a:rPr>
              <a:t>DMCS</a:t>
            </a:r>
            <a:endParaRPr b="1" sz="2000">
              <a:solidFill>
                <a:srgbClr val="EB03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6"/>
          <p:cNvCxnSpPr/>
          <p:nvPr/>
        </p:nvCxnSpPr>
        <p:spPr>
          <a:xfrm rot="10800000">
            <a:off x="589162" y="3040186"/>
            <a:ext cx="560684" cy="1019750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2" name="Google Shape;242;p6"/>
          <p:cNvCxnSpPr/>
          <p:nvPr/>
        </p:nvCxnSpPr>
        <p:spPr>
          <a:xfrm flipH="1" rot="10800000">
            <a:off x="1133114" y="3348531"/>
            <a:ext cx="403242" cy="711405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3" name="Google Shape;243;p6"/>
          <p:cNvCxnSpPr/>
          <p:nvPr/>
        </p:nvCxnSpPr>
        <p:spPr>
          <a:xfrm flipH="1" rot="10800000">
            <a:off x="1149846" y="3729554"/>
            <a:ext cx="1306412" cy="328440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4" name="Google Shape;244;p6"/>
          <p:cNvCxnSpPr/>
          <p:nvPr/>
        </p:nvCxnSpPr>
        <p:spPr>
          <a:xfrm>
            <a:off x="1149846" y="4057994"/>
            <a:ext cx="1048840" cy="613149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5" name="Google Shape;245;p6"/>
          <p:cNvCxnSpPr/>
          <p:nvPr/>
        </p:nvCxnSpPr>
        <p:spPr>
          <a:xfrm>
            <a:off x="1133114" y="4050047"/>
            <a:ext cx="1370043" cy="1164179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8"/>
          <p:cNvSpPr txBox="1"/>
          <p:nvPr/>
        </p:nvSpPr>
        <p:spPr>
          <a:xfrm>
            <a:off x="7654564" y="-1"/>
            <a:ext cx="453743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deeper cold pool and stronger pressure deficit supports a stronger rear-inflow jet.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9"/>
          <p:cNvSpPr txBox="1"/>
          <p:nvPr/>
        </p:nvSpPr>
        <p:spPr>
          <a:xfrm>
            <a:off x="7654564" y="-1"/>
            <a:ext cx="453743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deeper cold pool and stronger pressure deficit supports a stronger rear-inflow jet.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59"/>
          <p:cNvSpPr/>
          <p:nvPr/>
        </p:nvSpPr>
        <p:spPr>
          <a:xfrm>
            <a:off x="132274" y="23839"/>
            <a:ext cx="3724570" cy="222890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2929283"/>
            <a:ext cx="7448933" cy="34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60"/>
          <p:cNvSpPr txBox="1"/>
          <p:nvPr/>
        </p:nvSpPr>
        <p:spPr>
          <a:xfrm>
            <a:off x="7654564" y="-1"/>
            <a:ext cx="453743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deeper cold pool and stronger pressure deficit supports a stronger rear-inflow jet.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60"/>
          <p:cNvSpPr/>
          <p:nvPr/>
        </p:nvSpPr>
        <p:spPr>
          <a:xfrm>
            <a:off x="132274" y="23839"/>
            <a:ext cx="3724570" cy="222890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2929283"/>
            <a:ext cx="7448933" cy="34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61"/>
          <p:cNvSpPr txBox="1"/>
          <p:nvPr/>
        </p:nvSpPr>
        <p:spPr>
          <a:xfrm>
            <a:off x="7654564" y="-1"/>
            <a:ext cx="453743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deeper cold pool and stronger pressure deficit supports a stronger rear-inflow jet.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61"/>
          <p:cNvSpPr txBox="1"/>
          <p:nvPr/>
        </p:nvSpPr>
        <p:spPr>
          <a:xfrm>
            <a:off x="7654564" y="2929283"/>
            <a:ext cx="453743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stronger mid/upper level flow/shear also supports stronger/deeper storm-scale circulations, which also promote more upright updrafts.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61"/>
          <p:cNvSpPr/>
          <p:nvPr/>
        </p:nvSpPr>
        <p:spPr>
          <a:xfrm>
            <a:off x="132274" y="23839"/>
            <a:ext cx="3724570" cy="222890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2929283"/>
            <a:ext cx="7448933" cy="34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62"/>
          <p:cNvSpPr txBox="1"/>
          <p:nvPr/>
        </p:nvSpPr>
        <p:spPr>
          <a:xfrm>
            <a:off x="7654564" y="-1"/>
            <a:ext cx="453743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deeper cold pool and stronger pressure deficit supports a stronger rear-inflow jet.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62"/>
          <p:cNvSpPr txBox="1"/>
          <p:nvPr/>
        </p:nvSpPr>
        <p:spPr>
          <a:xfrm>
            <a:off x="7654564" y="2929283"/>
            <a:ext cx="453743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stronger mid/upper level flow/shear also supports stronger/deeper storm-scale circulations, which also promote more upright updrafts.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Updrafts benefitting from stronger deep-layer flow/shear have a better chance at sustaining against a deep, intense/progressive cold pool.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62"/>
          <p:cNvSpPr/>
          <p:nvPr/>
        </p:nvSpPr>
        <p:spPr>
          <a:xfrm>
            <a:off x="132274" y="4675695"/>
            <a:ext cx="3724570" cy="1663713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62"/>
          <p:cNvSpPr/>
          <p:nvPr/>
        </p:nvSpPr>
        <p:spPr>
          <a:xfrm>
            <a:off x="132274" y="23839"/>
            <a:ext cx="3724570" cy="222890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74" y="2929283"/>
            <a:ext cx="7448933" cy="34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274" y="-1"/>
            <a:ext cx="744570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3"/>
          <p:cNvSpPr txBox="1"/>
          <p:nvPr/>
        </p:nvSpPr>
        <p:spPr>
          <a:xfrm>
            <a:off x="7654564" y="-1"/>
            <a:ext cx="453743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CAPE favors stronger updrafts with greater updraft buoyancy.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leads to a deeper cold pool and a stronger mid-level pressure deficit.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deeper cold pool and stronger pressure deficit supports a stronger rear-inflow jet.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63"/>
          <p:cNvSpPr txBox="1"/>
          <p:nvPr/>
        </p:nvSpPr>
        <p:spPr>
          <a:xfrm>
            <a:off x="7654564" y="2929283"/>
            <a:ext cx="4537436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stronger mid/upper level flow/shear also supports stronger/deeper storm-scale circulations, which also promote more upright updrafts.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Updrafts benefitting from stronger deep-layer flow/shear have a better chance at sustaining against a deep, intense/progressive cold pool.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scenario prevents updrafts from tilting rearward too heavily, too quickly, which can reduce MCS intensity and perhaps wind-swath efficiency.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63"/>
          <p:cNvSpPr/>
          <p:nvPr/>
        </p:nvSpPr>
        <p:spPr>
          <a:xfrm>
            <a:off x="132274" y="4675695"/>
            <a:ext cx="3724570" cy="1663713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63"/>
          <p:cNvSpPr/>
          <p:nvPr/>
        </p:nvSpPr>
        <p:spPr>
          <a:xfrm>
            <a:off x="132274" y="23839"/>
            <a:ext cx="3724570" cy="222890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g349848cac90_0_62" title="cm1_compare_panel_25500.png"/>
          <p:cNvPicPr preferRelativeResize="0"/>
          <p:nvPr/>
        </p:nvPicPr>
        <p:blipFill rotWithShape="1">
          <a:blip r:embed="rId3">
            <a:alphaModFix/>
          </a:blip>
          <a:srcRect b="0" l="33146" r="33566" t="0"/>
          <a:stretch/>
        </p:blipFill>
        <p:spPr>
          <a:xfrm>
            <a:off x="4307517" y="189267"/>
            <a:ext cx="1796400" cy="45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g349848cac90_0_62"/>
          <p:cNvSpPr txBox="1"/>
          <p:nvPr/>
        </p:nvSpPr>
        <p:spPr>
          <a:xfrm>
            <a:off x="2965783" y="4692133"/>
            <a:ext cx="7953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7.4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798" name="Google Shape;798;g349848cac90_0_62" title="cm1_compare_panel_25500.png"/>
          <p:cNvPicPr preferRelativeResize="0"/>
          <p:nvPr/>
        </p:nvPicPr>
        <p:blipFill rotWithShape="1">
          <a:blip r:embed="rId4">
            <a:alphaModFix/>
          </a:blip>
          <a:srcRect b="0" l="33035" r="34324" t="0"/>
          <a:stretch/>
        </p:blipFill>
        <p:spPr>
          <a:xfrm>
            <a:off x="9453933" y="200766"/>
            <a:ext cx="1796400" cy="4491367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g349848cac90_0_62"/>
          <p:cNvSpPr txBox="1"/>
          <p:nvPr/>
        </p:nvSpPr>
        <p:spPr>
          <a:xfrm>
            <a:off x="9917733" y="4723567"/>
            <a:ext cx="8688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6.6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800" name="Google Shape;800;g349848cac90_0_62" title="cm1_compare_panel_25200.png"/>
          <p:cNvPicPr preferRelativeResize="0"/>
          <p:nvPr/>
        </p:nvPicPr>
        <p:blipFill rotWithShape="1">
          <a:blip r:embed="rId5">
            <a:alphaModFix/>
          </a:blip>
          <a:srcRect b="0" l="33250" r="33732" t="0"/>
          <a:stretch/>
        </p:blipFill>
        <p:spPr>
          <a:xfrm>
            <a:off x="6133182" y="189267"/>
            <a:ext cx="1796433" cy="45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g349848cac90_0_62" title="cm1_compare_panel_25500.png"/>
          <p:cNvPicPr preferRelativeResize="0"/>
          <p:nvPr/>
        </p:nvPicPr>
        <p:blipFill rotWithShape="1">
          <a:blip r:embed="rId6">
            <a:alphaModFix/>
          </a:blip>
          <a:srcRect b="0" l="843" r="33732" t="0"/>
          <a:stretch/>
        </p:blipFill>
        <p:spPr>
          <a:xfrm>
            <a:off x="718583" y="189267"/>
            <a:ext cx="3559668" cy="45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g349848cac90_0_62"/>
          <p:cNvSpPr txBox="1"/>
          <p:nvPr/>
        </p:nvSpPr>
        <p:spPr>
          <a:xfrm>
            <a:off x="4794583" y="4692133"/>
            <a:ext cx="7953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7.2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803" name="Google Shape;803;g349848cac90_0_62"/>
          <p:cNvSpPr txBox="1"/>
          <p:nvPr/>
        </p:nvSpPr>
        <p:spPr>
          <a:xfrm>
            <a:off x="6623383" y="4692133"/>
            <a:ext cx="7953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7.0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804" name="Google Shape;804;g349848cac90_0_62"/>
          <p:cNvSpPr txBox="1"/>
          <p:nvPr/>
        </p:nvSpPr>
        <p:spPr>
          <a:xfrm>
            <a:off x="8248983" y="4692133"/>
            <a:ext cx="7953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6.8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805" name="Google Shape;805;g349848cac90_0_62"/>
          <p:cNvSpPr txBox="1"/>
          <p:nvPr/>
        </p:nvSpPr>
        <p:spPr>
          <a:xfrm>
            <a:off x="661936" y="4692133"/>
            <a:ext cx="20685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Control (7.6)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806" name="Google Shape;806;g349848cac90_0_62" title="lapse_rate_stats.png"/>
          <p:cNvPicPr preferRelativeResize="0"/>
          <p:nvPr/>
        </p:nvPicPr>
        <p:blipFill rotWithShape="1">
          <a:blip r:embed="rId7">
            <a:alphaModFix/>
          </a:blip>
          <a:srcRect b="68198" l="0" r="0" t="9431"/>
          <a:stretch/>
        </p:blipFill>
        <p:spPr>
          <a:xfrm>
            <a:off x="2372083" y="5414750"/>
            <a:ext cx="8064500" cy="144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349848cac90_0_62" title="control.png"/>
          <p:cNvPicPr preferRelativeResize="0"/>
          <p:nvPr/>
        </p:nvPicPr>
        <p:blipFill rotWithShape="1">
          <a:blip r:embed="rId8">
            <a:alphaModFix/>
          </a:blip>
          <a:srcRect b="11999" l="4498" r="2174" t="12722"/>
          <a:stretch/>
        </p:blipFill>
        <p:spPr>
          <a:xfrm>
            <a:off x="9717883" y="5307350"/>
            <a:ext cx="2474100" cy="1596466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g349848cac90_0_62"/>
          <p:cNvSpPr txBox="1"/>
          <p:nvPr/>
        </p:nvSpPr>
        <p:spPr>
          <a:xfrm>
            <a:off x="325400" y="5486967"/>
            <a:ext cx="2538900" cy="12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</a:rPr>
              <a:t>MCS Intensity with 700-500 mb lapse rate</a:t>
            </a:r>
            <a:endParaRPr b="1" sz="2100">
              <a:solidFill>
                <a:schemeClr val="dk1"/>
              </a:solidFill>
            </a:endParaRPr>
          </a:p>
        </p:txBody>
      </p:sp>
      <p:pic>
        <p:nvPicPr>
          <p:cNvPr id="809" name="Google Shape;809;g349848cac90_0_62" title="cm1_compare_panel_25500.png"/>
          <p:cNvPicPr preferRelativeResize="0"/>
          <p:nvPr/>
        </p:nvPicPr>
        <p:blipFill rotWithShape="1">
          <a:blip r:embed="rId9">
            <a:alphaModFix/>
          </a:blip>
          <a:srcRect b="0" l="33294" r="33374" t="0"/>
          <a:stretch/>
        </p:blipFill>
        <p:spPr>
          <a:xfrm>
            <a:off x="7831267" y="210730"/>
            <a:ext cx="1796433" cy="4491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4"/>
          <p:cNvSpPr txBox="1"/>
          <p:nvPr>
            <p:ph idx="1" type="body"/>
          </p:nvPr>
        </p:nvSpPr>
        <p:spPr>
          <a:xfrm>
            <a:off x="0" y="100585"/>
            <a:ext cx="12192000" cy="63620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None/>
            </a:pPr>
            <a:r>
              <a:rPr b="1" lang="en-US" sz="2800"/>
              <a:t>Recommended Reading</a:t>
            </a:r>
            <a:endParaRPr b="1" sz="5067"/>
          </a:p>
          <a:p>
            <a:pPr indent="0" lvl="0" marL="33865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00"/>
          </a:p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00"/>
          </a:p>
          <a:p>
            <a:pPr indent="-541851" lvl="1" marL="1219169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1800"/>
              <a:t>Squitieri, B. J., A. R. Wade, and I. L. Jirak, 2023a: A historical overview on the science of derechos. Part I: Identification, climatology, and societal impacts. </a:t>
            </a:r>
            <a:r>
              <a:rPr i="1" lang="en-US" sz="1800"/>
              <a:t>Bull. Amer. Meteor. Soc., </a:t>
            </a:r>
            <a:r>
              <a:rPr b="1" lang="en-US" sz="1800"/>
              <a:t>104</a:t>
            </a:r>
            <a:r>
              <a:rPr i="1" lang="en-US" sz="1800"/>
              <a:t>, </a:t>
            </a:r>
            <a:r>
              <a:rPr lang="en-US" sz="1800"/>
              <a:t>E1709–E1733, 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https://doi.org/10.1175/BAMS-D-22-0217.1</a:t>
            </a:r>
            <a:endParaRPr sz="1800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1800"/>
              <a:t>Squitieri, B. J., A. R. Wade, and I. L. Jirak, 2023b: A historical overview on the science of derechos. Part II: Parent storm structure, environmental conditions, and history of numerical forecasts. </a:t>
            </a:r>
            <a:r>
              <a:rPr i="1" lang="en-US" sz="1800"/>
              <a:t>Bull. Amer. Meteor. Soc.</a:t>
            </a:r>
            <a:r>
              <a:rPr lang="en-US" sz="1800"/>
              <a:t>, </a:t>
            </a:r>
            <a:r>
              <a:rPr b="1" lang="en-US" sz="1800"/>
              <a:t>104</a:t>
            </a:r>
            <a:r>
              <a:rPr lang="en-US" sz="1800"/>
              <a:t>, E1734-E1763, 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https://doi.org/10.1175/BAMS-D-22-0278.1</a:t>
            </a:r>
            <a:endParaRPr sz="1800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1800"/>
              <a:t>Squitieri, B. J., A. R. Wade, and I. L. Jirak, 2025a: On a modified definition of a derecho. Part I: Construction of the definition and quantitative criteria for identifying future derechos over the contiguous U.S. </a:t>
            </a:r>
            <a:r>
              <a:rPr i="1" lang="en-US" sz="1800"/>
              <a:t>Bull. Amer. Meteor. Soc.</a:t>
            </a:r>
            <a:r>
              <a:rPr lang="en-US" sz="1800"/>
              <a:t>, </a:t>
            </a:r>
            <a:r>
              <a:rPr b="1" lang="en-US" sz="1800"/>
              <a:t>106</a:t>
            </a:r>
            <a:r>
              <a:rPr lang="en-US" sz="1800"/>
              <a:t>, E84-E110,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https://doi.org/10.1175/BAMS-D-24-0015.1</a:t>
            </a:r>
            <a:r>
              <a:rPr lang="en-US" sz="1800"/>
              <a:t>.</a:t>
            </a:r>
            <a:endParaRPr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  <a:p>
            <a:pPr indent="-541853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Char char="•"/>
            </a:pPr>
            <a:r>
              <a:rPr lang="en-US" sz="1800"/>
              <a:t>Squitieri, B. J., A. R. Wade, and I. L. Jirak, 2025b:On a modified definition of a derecho. Part II: An updated spatial climatology of derechos across the contiguous United States. </a:t>
            </a:r>
            <a:r>
              <a:rPr i="1" lang="en-US" sz="1800"/>
              <a:t>Bull. Amer. Meteor. Soc.</a:t>
            </a:r>
            <a:r>
              <a:rPr lang="en-US" sz="1800"/>
              <a:t>, </a:t>
            </a:r>
            <a:r>
              <a:rPr b="1" lang="en-US" sz="1800"/>
              <a:t>106</a:t>
            </a:r>
            <a:r>
              <a:rPr lang="en-US" sz="1800"/>
              <a:t>, E111-E124,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https://doi.org/10.1175/BAMS-D-24-0140.1</a:t>
            </a:r>
            <a:r>
              <a:rPr lang="en-US" sz="1800"/>
              <a:t>.</a:t>
            </a:r>
            <a:endParaRPr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251" name="Google Shape;251;p7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p7"/>
          <p:cNvSpPr txBox="1"/>
          <p:nvPr>
            <p:ph idx="1" type="body"/>
          </p:nvPr>
        </p:nvSpPr>
        <p:spPr>
          <a:xfrm>
            <a:off x="711200" y="883920"/>
            <a:ext cx="11074400" cy="597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133"/>
          </a:p>
          <a:p>
            <a:pPr indent="0" lvl="1" marL="677317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133"/>
          </a:p>
          <a:p>
            <a:pPr indent="-364052" lvl="1" marL="121917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133"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667"/>
          </a:p>
          <a:p>
            <a:pPr indent="0" lvl="1" marL="677316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67"/>
          </a:p>
        </p:txBody>
      </p:sp>
      <p:pic>
        <p:nvPicPr>
          <p:cNvPr id="253" name="Google Shape;2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3802"/>
            <a:ext cx="5928650" cy="597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9616" y="874414"/>
            <a:ext cx="6230113" cy="411821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7"/>
          <p:cNvSpPr txBox="1"/>
          <p:nvPr/>
        </p:nvSpPr>
        <p:spPr>
          <a:xfrm>
            <a:off x="220902" y="883685"/>
            <a:ext cx="6319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7"/>
          <p:cNvSpPr txBox="1"/>
          <p:nvPr/>
        </p:nvSpPr>
        <p:spPr>
          <a:xfrm>
            <a:off x="6045201" y="5349240"/>
            <a:ext cx="58624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MCS is known as the derecho-producing MCS (DMCS)</a:t>
            </a:r>
            <a:endParaRPr/>
          </a:p>
        </p:txBody>
      </p:sp>
      <p:sp>
        <p:nvSpPr>
          <p:cNvPr id="257" name="Google Shape;257;p7"/>
          <p:cNvSpPr txBox="1"/>
          <p:nvPr/>
        </p:nvSpPr>
        <p:spPr>
          <a:xfrm>
            <a:off x="6043451" y="5740645"/>
            <a:ext cx="58641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derecho is the series of downbursts, evident via swaths of wind reports</a:t>
            </a:r>
            <a:endParaRPr/>
          </a:p>
        </p:txBody>
      </p:sp>
      <p:sp>
        <p:nvSpPr>
          <p:cNvPr id="258" name="Google Shape;258;p7"/>
          <p:cNvSpPr txBox="1"/>
          <p:nvPr/>
        </p:nvSpPr>
        <p:spPr>
          <a:xfrm>
            <a:off x="6043452" y="6345718"/>
            <a:ext cx="59626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Calling an MCS a derecho is like calling a supercell a tornado.</a:t>
            </a:r>
            <a:endParaRPr/>
          </a:p>
        </p:txBody>
      </p:sp>
      <p:sp>
        <p:nvSpPr>
          <p:cNvPr id="259" name="Google Shape;259;p7"/>
          <p:cNvSpPr/>
          <p:nvPr/>
        </p:nvSpPr>
        <p:spPr>
          <a:xfrm>
            <a:off x="361959" y="2201999"/>
            <a:ext cx="454404" cy="731520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536356" y="2560320"/>
            <a:ext cx="429604" cy="743350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2503157" y="2414536"/>
            <a:ext cx="939754" cy="1307071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2218715" y="2343810"/>
            <a:ext cx="2448391" cy="2328774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2963500">
            <a:off x="3680801" y="2813677"/>
            <a:ext cx="814825" cy="3350642"/>
          </a:xfrm>
          <a:custGeom>
            <a:rect b="b" l="l" r="r" t="t"/>
            <a:pathLst>
              <a:path extrusionOk="0" h="731520" w="454404">
                <a:moveTo>
                  <a:pt x="429768" y="0"/>
                </a:moveTo>
                <a:cubicBezTo>
                  <a:pt x="451104" y="122682"/>
                  <a:pt x="472440" y="245364"/>
                  <a:pt x="429768" y="356616"/>
                </a:cubicBezTo>
                <a:cubicBezTo>
                  <a:pt x="387096" y="467868"/>
                  <a:pt x="245364" y="605028"/>
                  <a:pt x="173736" y="667512"/>
                </a:cubicBezTo>
                <a:cubicBezTo>
                  <a:pt x="102108" y="729996"/>
                  <a:pt x="51054" y="730758"/>
                  <a:pt x="0" y="731520"/>
                </a:cubicBezTo>
              </a:path>
            </a:pathLst>
          </a:custGeom>
          <a:noFill/>
          <a:ln cap="flat" cmpd="sng" w="57150">
            <a:solidFill>
              <a:srgbClr val="EB03C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 txBox="1"/>
          <p:nvPr/>
        </p:nvSpPr>
        <p:spPr>
          <a:xfrm>
            <a:off x="375572" y="3986324"/>
            <a:ext cx="82907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EB03CF"/>
                </a:solidFill>
                <a:latin typeface="Calibri"/>
                <a:ea typeface="Calibri"/>
                <a:cs typeface="Calibri"/>
                <a:sym typeface="Calibri"/>
              </a:rPr>
              <a:t>DMCS</a:t>
            </a:r>
            <a:endParaRPr b="1" sz="2000">
              <a:solidFill>
                <a:srgbClr val="EB03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7"/>
          <p:cNvCxnSpPr/>
          <p:nvPr/>
        </p:nvCxnSpPr>
        <p:spPr>
          <a:xfrm rot="10800000">
            <a:off x="589162" y="3040186"/>
            <a:ext cx="560684" cy="1019750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6" name="Google Shape;266;p7"/>
          <p:cNvCxnSpPr/>
          <p:nvPr/>
        </p:nvCxnSpPr>
        <p:spPr>
          <a:xfrm flipH="1" rot="10800000">
            <a:off x="1133114" y="3348531"/>
            <a:ext cx="403242" cy="711405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7" name="Google Shape;267;p7"/>
          <p:cNvCxnSpPr/>
          <p:nvPr/>
        </p:nvCxnSpPr>
        <p:spPr>
          <a:xfrm flipH="1" rot="10800000">
            <a:off x="1149846" y="3729554"/>
            <a:ext cx="1306412" cy="328440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8" name="Google Shape;268;p7"/>
          <p:cNvCxnSpPr/>
          <p:nvPr/>
        </p:nvCxnSpPr>
        <p:spPr>
          <a:xfrm>
            <a:off x="1149846" y="4057994"/>
            <a:ext cx="1048840" cy="613149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9" name="Google Shape;269;p7"/>
          <p:cNvCxnSpPr/>
          <p:nvPr/>
        </p:nvCxnSpPr>
        <p:spPr>
          <a:xfrm>
            <a:off x="1133114" y="4050047"/>
            <a:ext cx="1370043" cy="1164179"/>
          </a:xfrm>
          <a:prstGeom prst="straightConnector1">
            <a:avLst/>
          </a:prstGeom>
          <a:noFill/>
          <a:ln cap="flat" cmpd="sng" w="38100">
            <a:solidFill>
              <a:srgbClr val="EB03C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0" name="Google Shape;270;p7"/>
          <p:cNvSpPr/>
          <p:nvPr/>
        </p:nvSpPr>
        <p:spPr>
          <a:xfrm>
            <a:off x="6260951" y="1506071"/>
            <a:ext cx="5481934" cy="2883049"/>
          </a:xfrm>
          <a:custGeom>
            <a:rect b="b" l="l" r="r" t="t"/>
            <a:pathLst>
              <a:path extrusionOk="0" h="2883049" w="5481934">
                <a:moveTo>
                  <a:pt x="139849" y="215153"/>
                </a:moveTo>
                <a:cubicBezTo>
                  <a:pt x="274319" y="186466"/>
                  <a:pt x="523538" y="202602"/>
                  <a:pt x="860611" y="172122"/>
                </a:cubicBezTo>
                <a:cubicBezTo>
                  <a:pt x="1197684" y="141642"/>
                  <a:pt x="1909482" y="60960"/>
                  <a:pt x="2162287" y="32273"/>
                </a:cubicBezTo>
                <a:cubicBezTo>
                  <a:pt x="2415092" y="3586"/>
                  <a:pt x="2377440" y="0"/>
                  <a:pt x="2377440" y="0"/>
                </a:cubicBezTo>
                <a:lnTo>
                  <a:pt x="3216536" y="10757"/>
                </a:lnTo>
                <a:cubicBezTo>
                  <a:pt x="3515957" y="19722"/>
                  <a:pt x="4173967" y="53788"/>
                  <a:pt x="4173967" y="53788"/>
                </a:cubicBezTo>
                <a:cubicBezTo>
                  <a:pt x="4423186" y="66339"/>
                  <a:pt x="4527176" y="-19722"/>
                  <a:pt x="4711849" y="86061"/>
                </a:cubicBezTo>
                <a:cubicBezTo>
                  <a:pt x="4896522" y="191844"/>
                  <a:pt x="5154705" y="555811"/>
                  <a:pt x="5282004" y="688489"/>
                </a:cubicBezTo>
                <a:cubicBezTo>
                  <a:pt x="5409303" y="821167"/>
                  <a:pt x="5450541" y="824753"/>
                  <a:pt x="5475642" y="882127"/>
                </a:cubicBezTo>
                <a:cubicBezTo>
                  <a:pt x="5500743" y="939501"/>
                  <a:pt x="5443369" y="900056"/>
                  <a:pt x="5432611" y="1032734"/>
                </a:cubicBezTo>
                <a:cubicBezTo>
                  <a:pt x="5421853" y="1165412"/>
                  <a:pt x="5416475" y="1500692"/>
                  <a:pt x="5411096" y="1678193"/>
                </a:cubicBezTo>
                <a:cubicBezTo>
                  <a:pt x="5405717" y="1855694"/>
                  <a:pt x="5407510" y="2018852"/>
                  <a:pt x="5400338" y="2097741"/>
                </a:cubicBezTo>
                <a:cubicBezTo>
                  <a:pt x="5393166" y="2176630"/>
                  <a:pt x="5418267" y="2122842"/>
                  <a:pt x="5368065" y="2151529"/>
                </a:cubicBezTo>
                <a:cubicBezTo>
                  <a:pt x="5317863" y="2180216"/>
                  <a:pt x="5230009" y="2219661"/>
                  <a:pt x="5099124" y="2269863"/>
                </a:cubicBezTo>
                <a:cubicBezTo>
                  <a:pt x="4968239" y="2320065"/>
                  <a:pt x="4738743" y="2393576"/>
                  <a:pt x="4582757" y="2452743"/>
                </a:cubicBezTo>
                <a:cubicBezTo>
                  <a:pt x="4426771" y="2511910"/>
                  <a:pt x="4320988" y="2563905"/>
                  <a:pt x="4163209" y="2624865"/>
                </a:cubicBezTo>
                <a:cubicBezTo>
                  <a:pt x="4005430" y="2685825"/>
                  <a:pt x="3741867" y="2779058"/>
                  <a:pt x="3636084" y="2818503"/>
                </a:cubicBezTo>
                <a:cubicBezTo>
                  <a:pt x="3530301" y="2857948"/>
                  <a:pt x="3578710" y="2850776"/>
                  <a:pt x="3528508" y="2861534"/>
                </a:cubicBezTo>
                <a:cubicBezTo>
                  <a:pt x="3478306" y="2872292"/>
                  <a:pt x="3334870" y="2883049"/>
                  <a:pt x="3334870" y="2883049"/>
                </a:cubicBezTo>
                <a:lnTo>
                  <a:pt x="2818503" y="2872291"/>
                </a:lnTo>
                <a:cubicBezTo>
                  <a:pt x="2701962" y="2866912"/>
                  <a:pt x="2687618" y="2865120"/>
                  <a:pt x="2635623" y="2850776"/>
                </a:cubicBezTo>
                <a:cubicBezTo>
                  <a:pt x="2583628" y="2836433"/>
                  <a:pt x="2562112" y="2814917"/>
                  <a:pt x="2506531" y="2786230"/>
                </a:cubicBezTo>
                <a:cubicBezTo>
                  <a:pt x="2450950" y="2757543"/>
                  <a:pt x="2416884" y="2734235"/>
                  <a:pt x="2302136" y="2678654"/>
                </a:cubicBezTo>
                <a:cubicBezTo>
                  <a:pt x="2187388" y="2623073"/>
                  <a:pt x="1909482" y="2495774"/>
                  <a:pt x="1818042" y="2452743"/>
                </a:cubicBezTo>
                <a:cubicBezTo>
                  <a:pt x="1726602" y="2409712"/>
                  <a:pt x="1787562" y="2452743"/>
                  <a:pt x="1753496" y="2420470"/>
                </a:cubicBezTo>
                <a:cubicBezTo>
                  <a:pt x="1719430" y="2388197"/>
                  <a:pt x="1706880" y="2346959"/>
                  <a:pt x="1613647" y="2259105"/>
                </a:cubicBezTo>
                <a:cubicBezTo>
                  <a:pt x="1520414" y="2171251"/>
                  <a:pt x="1316018" y="2004507"/>
                  <a:pt x="1194098" y="1893345"/>
                </a:cubicBezTo>
                <a:cubicBezTo>
                  <a:pt x="1072178" y="1782183"/>
                  <a:pt x="980739" y="1681778"/>
                  <a:pt x="882127" y="1592131"/>
                </a:cubicBezTo>
                <a:cubicBezTo>
                  <a:pt x="783515" y="1502484"/>
                  <a:pt x="683110" y="1428974"/>
                  <a:pt x="602428" y="1355463"/>
                </a:cubicBezTo>
                <a:cubicBezTo>
                  <a:pt x="521746" y="1281953"/>
                  <a:pt x="462579" y="1208442"/>
                  <a:pt x="398033" y="1151068"/>
                </a:cubicBezTo>
                <a:cubicBezTo>
                  <a:pt x="333487" y="1093694"/>
                  <a:pt x="254598" y="1043491"/>
                  <a:pt x="215153" y="1011218"/>
                </a:cubicBezTo>
                <a:cubicBezTo>
                  <a:pt x="175708" y="978945"/>
                  <a:pt x="188258" y="1020183"/>
                  <a:pt x="161364" y="957430"/>
                </a:cubicBezTo>
                <a:cubicBezTo>
                  <a:pt x="134470" y="894677"/>
                  <a:pt x="80682" y="720762"/>
                  <a:pt x="53788" y="634701"/>
                </a:cubicBezTo>
                <a:cubicBezTo>
                  <a:pt x="26894" y="548640"/>
                  <a:pt x="0" y="489472"/>
                  <a:pt x="0" y="441063"/>
                </a:cubicBezTo>
                <a:cubicBezTo>
                  <a:pt x="0" y="392654"/>
                  <a:pt x="28687" y="376517"/>
                  <a:pt x="53788" y="344244"/>
                </a:cubicBezTo>
                <a:cubicBezTo>
                  <a:pt x="78889" y="311971"/>
                  <a:pt x="5379" y="243840"/>
                  <a:pt x="139849" y="215153"/>
                </a:cubicBezTo>
                <a:close/>
              </a:path>
            </a:pathLst>
          </a:custGeom>
          <a:solidFill>
            <a:srgbClr val="00B0F0">
              <a:alpha val="29803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7"/>
          <p:cNvSpPr txBox="1"/>
          <p:nvPr/>
        </p:nvSpPr>
        <p:spPr>
          <a:xfrm>
            <a:off x="5968146" y="3786269"/>
            <a:ext cx="107785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Derecho</a:t>
            </a:r>
            <a:endParaRPr b="1" sz="2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7"/>
          <p:cNvCxnSpPr/>
          <p:nvPr/>
        </p:nvCxnSpPr>
        <p:spPr>
          <a:xfrm flipH="1" rot="10800000">
            <a:off x="6453818" y="3429653"/>
            <a:ext cx="998587" cy="402023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What is a derecho?</a:t>
            </a:r>
            <a:endParaRPr/>
          </a:p>
        </p:txBody>
      </p:sp>
      <p:sp>
        <p:nvSpPr>
          <p:cNvPr id="278" name="Google Shape;278;p8"/>
          <p:cNvSpPr txBox="1"/>
          <p:nvPr>
            <p:ph idx="1" type="body"/>
          </p:nvPr>
        </p:nvSpPr>
        <p:spPr>
          <a:xfrm>
            <a:off x="5266944" y="1295400"/>
            <a:ext cx="6518656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Downburst winds occur on varying scales of motion.</a:t>
            </a:r>
            <a:endParaRPr/>
          </a:p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107134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Typically, instances of stronger winds occur within increasingly shorter-lived, shorter-tracked, narrower swaths.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7134"/>
              <a:buFont typeface="Arial"/>
              <a:buChar char="•"/>
            </a:pPr>
            <a:r>
              <a:rPr lang="en-US"/>
              <a:t>Analogous to stronger winds contained within single-suction vortices of multiple-vortex tornadoes.</a:t>
            </a:r>
            <a:endParaRPr/>
          </a:p>
        </p:txBody>
      </p:sp>
      <p:pic>
        <p:nvPicPr>
          <p:cNvPr id="279" name="Google Shape;2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077086"/>
            <a:ext cx="4620433" cy="5780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Font typeface="Calibri"/>
              <a:buNone/>
            </a:pPr>
            <a:r>
              <a:rPr lang="en-US"/>
              <a:t>Defining Derechos</a:t>
            </a:r>
            <a:endParaRPr/>
          </a:p>
        </p:txBody>
      </p:sp>
      <p:sp>
        <p:nvSpPr>
          <p:cNvPr id="285" name="Google Shape;285;p9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88228"/>
              <a:buFont typeface="Arial"/>
              <a:buChar char="•"/>
            </a:pPr>
            <a:r>
              <a:rPr lang="en-US"/>
              <a:t>Johns and Hirt (1987) was the first to robustly study derechos, identifying progressive/serial derecho types in the process.</a:t>
            </a:r>
            <a:endParaRPr/>
          </a:p>
          <a:p>
            <a:pPr indent="0" lvl="0" marL="33866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88228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88228"/>
              <a:buFont typeface="Arial"/>
              <a:buChar char="•"/>
            </a:pPr>
            <a:r>
              <a:rPr lang="en-US"/>
              <a:t>Quantitative criteria were introduced to stratify between potent wind swaths and more ordinary severe wind events.</a:t>
            </a:r>
            <a:endParaRPr/>
          </a:p>
          <a:p>
            <a:pPr indent="-372518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88228"/>
              <a:buFont typeface="Arial"/>
              <a:buNone/>
            </a:pPr>
            <a:r>
              <a:t/>
            </a:r>
            <a:endParaRPr/>
          </a:p>
          <a:p>
            <a:pPr indent="-575719" lvl="0" marL="609585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88228"/>
              <a:buFont typeface="Arial"/>
              <a:buChar char="•"/>
            </a:pPr>
            <a:r>
              <a:rPr lang="en-US"/>
              <a:t>Defined derechos as “widespread windstorms originating from a singular MCS”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2023-04-09T22:46:25Z</dcterms:created>
  <dc:creator>Brian Squitieri</dc:creator>
</cp:coreProperties>
</file>